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Lst>
  <p:notesMasterIdLst>
    <p:notesMasterId r:id="rId3"/>
  </p:notesMasterIdLst>
  <p:sldIdLst>
    <p:sldId id="256" r:id="rId2"/>
  </p:sldIdLst>
  <p:sldSz cx="32399288" cy="43205400"/>
  <p:notesSz cx="7023100" cy="9309100"/>
  <p:defaultTextStyle>
    <a:defPPr>
      <a:defRPr lang="es-PA"/>
    </a:defPPr>
    <a:lvl1pPr algn="l" defTabSz="4216400" rtl="0" fontAlgn="base">
      <a:spcBef>
        <a:spcPct val="0"/>
      </a:spcBef>
      <a:spcAft>
        <a:spcPct val="0"/>
      </a:spcAft>
      <a:defRPr sz="8300" kern="1200">
        <a:solidFill>
          <a:schemeClr val="tx1"/>
        </a:solidFill>
        <a:latin typeface="Arial" charset="0"/>
        <a:ea typeface="+mn-ea"/>
        <a:cs typeface="Arial" charset="0"/>
      </a:defRPr>
    </a:lvl1pPr>
    <a:lvl2pPr marL="2108200" indent="-1651000" algn="l" defTabSz="4216400" rtl="0" fontAlgn="base">
      <a:spcBef>
        <a:spcPct val="0"/>
      </a:spcBef>
      <a:spcAft>
        <a:spcPct val="0"/>
      </a:spcAft>
      <a:defRPr sz="8300" kern="1200">
        <a:solidFill>
          <a:schemeClr val="tx1"/>
        </a:solidFill>
        <a:latin typeface="Arial" charset="0"/>
        <a:ea typeface="+mn-ea"/>
        <a:cs typeface="Arial" charset="0"/>
      </a:defRPr>
    </a:lvl2pPr>
    <a:lvl3pPr marL="4216400" indent="-3302000" algn="l" defTabSz="4216400" rtl="0" fontAlgn="base">
      <a:spcBef>
        <a:spcPct val="0"/>
      </a:spcBef>
      <a:spcAft>
        <a:spcPct val="0"/>
      </a:spcAft>
      <a:defRPr sz="8300" kern="1200">
        <a:solidFill>
          <a:schemeClr val="tx1"/>
        </a:solidFill>
        <a:latin typeface="Arial" charset="0"/>
        <a:ea typeface="+mn-ea"/>
        <a:cs typeface="Arial" charset="0"/>
      </a:defRPr>
    </a:lvl3pPr>
    <a:lvl4pPr marL="6326188" indent="-4954588" algn="l" defTabSz="4216400" rtl="0" fontAlgn="base">
      <a:spcBef>
        <a:spcPct val="0"/>
      </a:spcBef>
      <a:spcAft>
        <a:spcPct val="0"/>
      </a:spcAft>
      <a:defRPr sz="8300" kern="1200">
        <a:solidFill>
          <a:schemeClr val="tx1"/>
        </a:solidFill>
        <a:latin typeface="Arial" charset="0"/>
        <a:ea typeface="+mn-ea"/>
        <a:cs typeface="Arial" charset="0"/>
      </a:defRPr>
    </a:lvl4pPr>
    <a:lvl5pPr marL="8434388" indent="-6605588" algn="l" defTabSz="4216400" rtl="0" fontAlgn="base">
      <a:spcBef>
        <a:spcPct val="0"/>
      </a:spcBef>
      <a:spcAft>
        <a:spcPct val="0"/>
      </a:spcAft>
      <a:defRPr sz="8300" kern="1200">
        <a:solidFill>
          <a:schemeClr val="tx1"/>
        </a:solidFill>
        <a:latin typeface="Arial" charset="0"/>
        <a:ea typeface="+mn-ea"/>
        <a:cs typeface="Arial" charset="0"/>
      </a:defRPr>
    </a:lvl5pPr>
    <a:lvl6pPr marL="2286000" algn="l" defTabSz="914400" rtl="0" eaLnBrk="1" latinLnBrk="0" hangingPunct="1">
      <a:defRPr sz="8300" kern="1200">
        <a:solidFill>
          <a:schemeClr val="tx1"/>
        </a:solidFill>
        <a:latin typeface="Arial" charset="0"/>
        <a:ea typeface="+mn-ea"/>
        <a:cs typeface="Arial" charset="0"/>
      </a:defRPr>
    </a:lvl6pPr>
    <a:lvl7pPr marL="2743200" algn="l" defTabSz="914400" rtl="0" eaLnBrk="1" latinLnBrk="0" hangingPunct="1">
      <a:defRPr sz="8300" kern="1200">
        <a:solidFill>
          <a:schemeClr val="tx1"/>
        </a:solidFill>
        <a:latin typeface="Arial" charset="0"/>
        <a:ea typeface="+mn-ea"/>
        <a:cs typeface="Arial" charset="0"/>
      </a:defRPr>
    </a:lvl7pPr>
    <a:lvl8pPr marL="3200400" algn="l" defTabSz="914400" rtl="0" eaLnBrk="1" latinLnBrk="0" hangingPunct="1">
      <a:defRPr sz="8300" kern="1200">
        <a:solidFill>
          <a:schemeClr val="tx1"/>
        </a:solidFill>
        <a:latin typeface="Arial" charset="0"/>
        <a:ea typeface="+mn-ea"/>
        <a:cs typeface="Arial" charset="0"/>
      </a:defRPr>
    </a:lvl8pPr>
    <a:lvl9pPr marL="3657600" algn="l" defTabSz="914400" rtl="0" eaLnBrk="1" latinLnBrk="0" hangingPunct="1">
      <a:defRPr sz="83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8" clrIdx="0"/>
  <p:cmAuthor id="1" name="ed" initials="ed"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FE8"/>
    <a:srgbClr val="006666"/>
    <a:srgbClr val="33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000" autoAdjust="0"/>
    <p:restoredTop sz="50000" autoAdjust="0"/>
  </p:normalViewPr>
  <p:slideViewPr>
    <p:cSldViewPr snapToGrid="0">
      <p:cViewPr>
        <p:scale>
          <a:sx n="30" d="100"/>
          <a:sy n="30" d="100"/>
        </p:scale>
        <p:origin x="756" y="90"/>
      </p:cViewPr>
      <p:guideLst>
        <p:guide orient="horz" pos="13607"/>
        <p:guide pos="1020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s-PA"/>
          </a:p>
        </p:txBody>
      </p:sp>
      <p:sp>
        <p:nvSpPr>
          <p:cNvPr id="3" name="Marcador de fecha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442A1309-42BE-4123-8516-CE5F1BDCD183}" type="datetimeFigureOut">
              <a:rPr lang="es-PA" smtClean="0"/>
              <a:t>10/09/2024</a:t>
            </a:fld>
            <a:endParaRPr lang="es-PA"/>
          </a:p>
        </p:txBody>
      </p:sp>
      <p:sp>
        <p:nvSpPr>
          <p:cNvPr id="4" name="Marcador de imagen de diapositiva 3"/>
          <p:cNvSpPr>
            <a:spLocks noGrp="1" noRot="1" noChangeAspect="1"/>
          </p:cNvSpPr>
          <p:nvPr>
            <p:ph type="sldImg" idx="2"/>
          </p:nvPr>
        </p:nvSpPr>
        <p:spPr>
          <a:xfrm>
            <a:off x="2333625" y="1163638"/>
            <a:ext cx="2355850" cy="3141662"/>
          </a:xfrm>
          <a:prstGeom prst="rect">
            <a:avLst/>
          </a:prstGeom>
          <a:noFill/>
          <a:ln w="12700">
            <a:solidFill>
              <a:prstClr val="black"/>
            </a:solidFill>
          </a:ln>
        </p:spPr>
        <p:txBody>
          <a:bodyPr vert="horz" lIns="91577" tIns="45789" rIns="91577" bIns="45789" rtlCol="0" anchor="ctr"/>
          <a:lstStyle/>
          <a:p>
            <a:endParaRPr lang="es-PA"/>
          </a:p>
        </p:txBody>
      </p:sp>
      <p:sp>
        <p:nvSpPr>
          <p:cNvPr id="5" name="Marcador de notas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DD0FC411-F7F6-47C7-918B-58641E8C6557}" type="slidenum">
              <a:rPr lang="es-PA" smtClean="0"/>
              <a:t>‹Nº›</a:t>
            </a:fld>
            <a:endParaRPr lang="es-PA"/>
          </a:p>
        </p:txBody>
      </p:sp>
    </p:spTree>
    <p:extLst>
      <p:ext uri="{BB962C8B-B14F-4D97-AF65-F5344CB8AC3E}">
        <p14:creationId xmlns:p14="http://schemas.microsoft.com/office/powerpoint/2010/main" val="260935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333625" y="1163638"/>
            <a:ext cx="2355850" cy="3141662"/>
          </a:xfrm>
        </p:spPr>
      </p:sp>
      <p:sp>
        <p:nvSpPr>
          <p:cNvPr id="3" name="Marcador de notas 2"/>
          <p:cNvSpPr>
            <a:spLocks noGrp="1"/>
          </p:cNvSpPr>
          <p:nvPr>
            <p:ph type="body" idx="1"/>
          </p:nvPr>
        </p:nvSpPr>
        <p:spPr/>
        <p:txBody>
          <a:bodyPr/>
          <a:lstStyle/>
          <a:p>
            <a:endParaRPr lang="es-PA"/>
          </a:p>
        </p:txBody>
      </p:sp>
      <p:sp>
        <p:nvSpPr>
          <p:cNvPr id="4" name="Marcador de número de diapositiva 3"/>
          <p:cNvSpPr>
            <a:spLocks noGrp="1"/>
          </p:cNvSpPr>
          <p:nvPr>
            <p:ph type="sldNum" sz="quarter" idx="10"/>
          </p:nvPr>
        </p:nvSpPr>
        <p:spPr/>
        <p:txBody>
          <a:bodyPr/>
          <a:lstStyle/>
          <a:p>
            <a:fld id="{DD0FC411-F7F6-47C7-918B-58641E8C6557}" type="slidenum">
              <a:rPr lang="es-PA" smtClean="0"/>
              <a:t>1</a:t>
            </a:fld>
            <a:endParaRPr lang="es-PA"/>
          </a:p>
        </p:txBody>
      </p:sp>
    </p:spTree>
    <p:extLst>
      <p:ext uri="{BB962C8B-B14F-4D97-AF65-F5344CB8AC3E}">
        <p14:creationId xmlns:p14="http://schemas.microsoft.com/office/powerpoint/2010/main" val="252869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887"/>
            <a:ext cx="27539395" cy="15041880"/>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2839"/>
            <a:ext cx="24299466" cy="1043130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A12B3A65-7A38-462D-AB23-BEA8B4E63C98}" type="datetimeFigureOut">
              <a:rPr lang="es-PA" smtClean="0"/>
              <a:pPr>
                <a:defRPr/>
              </a:pPr>
              <a:t>10/09/2024</a:t>
            </a:fld>
            <a:endParaRPr lang="es-PA"/>
          </a:p>
        </p:txBody>
      </p:sp>
      <p:sp>
        <p:nvSpPr>
          <p:cNvPr id="5" name="Footer Placeholder 4"/>
          <p:cNvSpPr>
            <a:spLocks noGrp="1"/>
          </p:cNvSpPr>
          <p:nvPr>
            <p:ph type="ftr" sz="quarter" idx="11"/>
          </p:nvPr>
        </p:nvSpPr>
        <p:spPr/>
        <p:txBody>
          <a:bodyPr/>
          <a:lstStyle/>
          <a:p>
            <a:pPr>
              <a:defRPr/>
            </a:pPr>
            <a:endParaRPr lang="es-PA"/>
          </a:p>
        </p:txBody>
      </p:sp>
      <p:sp>
        <p:nvSpPr>
          <p:cNvPr id="6" name="Slide Number Placeholder 5"/>
          <p:cNvSpPr>
            <a:spLocks noGrp="1"/>
          </p:cNvSpPr>
          <p:nvPr>
            <p:ph type="sldNum" sz="quarter" idx="12"/>
          </p:nvPr>
        </p:nvSpPr>
        <p:spPr/>
        <p:txBody>
          <a:bodyPr/>
          <a:lstStyle/>
          <a:p>
            <a:pPr>
              <a:defRPr/>
            </a:pPr>
            <a:fld id="{D08390D7-2719-4E7C-BEBF-23307C1CD326}" type="slidenum">
              <a:rPr lang="es-PA" smtClean="0"/>
              <a:pPr>
                <a:defRPr/>
              </a:pPr>
              <a:t>‹Nº›</a:t>
            </a:fld>
            <a:endParaRPr lang="es-PA"/>
          </a:p>
        </p:txBody>
      </p:sp>
    </p:spTree>
    <p:extLst>
      <p:ext uri="{BB962C8B-B14F-4D97-AF65-F5344CB8AC3E}">
        <p14:creationId xmlns:p14="http://schemas.microsoft.com/office/powerpoint/2010/main" val="235785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5B9C536F-9BD3-4EE0-AF45-54C5DE0AE8E4}" type="datetimeFigureOut">
              <a:rPr lang="es-PA" smtClean="0"/>
              <a:pPr>
                <a:defRPr/>
              </a:pPr>
              <a:t>10/09/2024</a:t>
            </a:fld>
            <a:endParaRPr lang="es-PA"/>
          </a:p>
        </p:txBody>
      </p:sp>
      <p:sp>
        <p:nvSpPr>
          <p:cNvPr id="5" name="Footer Placeholder 4"/>
          <p:cNvSpPr>
            <a:spLocks noGrp="1"/>
          </p:cNvSpPr>
          <p:nvPr>
            <p:ph type="ftr" sz="quarter" idx="11"/>
          </p:nvPr>
        </p:nvSpPr>
        <p:spPr/>
        <p:txBody>
          <a:bodyPr/>
          <a:lstStyle/>
          <a:p>
            <a:pPr>
              <a:defRPr/>
            </a:pPr>
            <a:endParaRPr lang="es-PA"/>
          </a:p>
        </p:txBody>
      </p:sp>
      <p:sp>
        <p:nvSpPr>
          <p:cNvPr id="6" name="Slide Number Placeholder 5"/>
          <p:cNvSpPr>
            <a:spLocks noGrp="1"/>
          </p:cNvSpPr>
          <p:nvPr>
            <p:ph type="sldNum" sz="quarter" idx="12"/>
          </p:nvPr>
        </p:nvSpPr>
        <p:spPr/>
        <p:txBody>
          <a:bodyPr/>
          <a:lstStyle/>
          <a:p>
            <a:pPr>
              <a:defRPr/>
            </a:pPr>
            <a:fld id="{FAE02707-45C4-4BBF-AE90-B2EEB7FD1D6F}" type="slidenum">
              <a:rPr lang="es-PA" smtClean="0"/>
              <a:pPr>
                <a:defRPr/>
              </a:pPr>
              <a:t>‹Nº›</a:t>
            </a:fld>
            <a:endParaRPr lang="es-PA"/>
          </a:p>
        </p:txBody>
      </p:sp>
    </p:spTree>
    <p:extLst>
      <p:ext uri="{BB962C8B-B14F-4D97-AF65-F5344CB8AC3E}">
        <p14:creationId xmlns:p14="http://schemas.microsoft.com/office/powerpoint/2010/main" val="203630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288"/>
            <a:ext cx="6986096" cy="366145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288"/>
            <a:ext cx="20553298" cy="3661457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F270E693-1C73-4620-8436-32877CB0A12A}" type="datetimeFigureOut">
              <a:rPr lang="es-PA" smtClean="0"/>
              <a:pPr>
                <a:defRPr/>
              </a:pPr>
              <a:t>10/09/2024</a:t>
            </a:fld>
            <a:endParaRPr lang="es-PA"/>
          </a:p>
        </p:txBody>
      </p:sp>
      <p:sp>
        <p:nvSpPr>
          <p:cNvPr id="5" name="Footer Placeholder 4"/>
          <p:cNvSpPr>
            <a:spLocks noGrp="1"/>
          </p:cNvSpPr>
          <p:nvPr>
            <p:ph type="ftr" sz="quarter" idx="11"/>
          </p:nvPr>
        </p:nvSpPr>
        <p:spPr/>
        <p:txBody>
          <a:bodyPr/>
          <a:lstStyle/>
          <a:p>
            <a:pPr>
              <a:defRPr/>
            </a:pPr>
            <a:endParaRPr lang="es-PA"/>
          </a:p>
        </p:txBody>
      </p:sp>
      <p:sp>
        <p:nvSpPr>
          <p:cNvPr id="6" name="Slide Number Placeholder 5"/>
          <p:cNvSpPr>
            <a:spLocks noGrp="1"/>
          </p:cNvSpPr>
          <p:nvPr>
            <p:ph type="sldNum" sz="quarter" idx="12"/>
          </p:nvPr>
        </p:nvSpPr>
        <p:spPr/>
        <p:txBody>
          <a:bodyPr/>
          <a:lstStyle/>
          <a:p>
            <a:pPr>
              <a:defRPr/>
            </a:pPr>
            <a:fld id="{20A21FF5-4473-47C7-925A-C01BEF2D6584}" type="slidenum">
              <a:rPr lang="es-PA" smtClean="0"/>
              <a:pPr>
                <a:defRPr/>
              </a:pPr>
              <a:t>‹Nº›</a:t>
            </a:fld>
            <a:endParaRPr lang="es-PA"/>
          </a:p>
        </p:txBody>
      </p:sp>
    </p:spTree>
    <p:extLst>
      <p:ext uri="{BB962C8B-B14F-4D97-AF65-F5344CB8AC3E}">
        <p14:creationId xmlns:p14="http://schemas.microsoft.com/office/powerpoint/2010/main" val="423182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1A796694-D334-40C9-B873-CBC172F86900}" type="datetimeFigureOut">
              <a:rPr lang="es-PA" smtClean="0"/>
              <a:pPr>
                <a:defRPr/>
              </a:pPr>
              <a:t>10/09/2024</a:t>
            </a:fld>
            <a:endParaRPr lang="es-PA"/>
          </a:p>
        </p:txBody>
      </p:sp>
      <p:sp>
        <p:nvSpPr>
          <p:cNvPr id="5" name="Footer Placeholder 4"/>
          <p:cNvSpPr>
            <a:spLocks noGrp="1"/>
          </p:cNvSpPr>
          <p:nvPr>
            <p:ph type="ftr" sz="quarter" idx="11"/>
          </p:nvPr>
        </p:nvSpPr>
        <p:spPr/>
        <p:txBody>
          <a:bodyPr/>
          <a:lstStyle/>
          <a:p>
            <a:pPr>
              <a:defRPr/>
            </a:pPr>
            <a:endParaRPr lang="es-PA"/>
          </a:p>
        </p:txBody>
      </p:sp>
      <p:sp>
        <p:nvSpPr>
          <p:cNvPr id="6" name="Slide Number Placeholder 5"/>
          <p:cNvSpPr>
            <a:spLocks noGrp="1"/>
          </p:cNvSpPr>
          <p:nvPr>
            <p:ph type="sldNum" sz="quarter" idx="12"/>
          </p:nvPr>
        </p:nvSpPr>
        <p:spPr/>
        <p:txBody>
          <a:bodyPr/>
          <a:lstStyle/>
          <a:p>
            <a:pPr>
              <a:defRPr/>
            </a:pPr>
            <a:fld id="{DF11FE45-096D-4399-B005-4D9F0EFAC863}" type="slidenum">
              <a:rPr lang="es-PA" smtClean="0"/>
              <a:pPr>
                <a:defRPr/>
              </a:pPr>
              <a:t>‹Nº›</a:t>
            </a:fld>
            <a:endParaRPr lang="es-PA"/>
          </a:p>
        </p:txBody>
      </p:sp>
    </p:spTree>
    <p:extLst>
      <p:ext uri="{BB962C8B-B14F-4D97-AF65-F5344CB8AC3E}">
        <p14:creationId xmlns:p14="http://schemas.microsoft.com/office/powerpoint/2010/main" val="352213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1359"/>
            <a:ext cx="27944386" cy="17972243"/>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3626"/>
            <a:ext cx="27944386" cy="945117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D47DAA6E-DB4A-4A22-9543-03F00F1F31E6}" type="datetimeFigureOut">
              <a:rPr lang="es-PA" smtClean="0"/>
              <a:pPr>
                <a:defRPr/>
              </a:pPr>
              <a:t>10/09/2024</a:t>
            </a:fld>
            <a:endParaRPr lang="es-PA"/>
          </a:p>
        </p:txBody>
      </p:sp>
      <p:sp>
        <p:nvSpPr>
          <p:cNvPr id="5" name="Footer Placeholder 4"/>
          <p:cNvSpPr>
            <a:spLocks noGrp="1"/>
          </p:cNvSpPr>
          <p:nvPr>
            <p:ph type="ftr" sz="quarter" idx="11"/>
          </p:nvPr>
        </p:nvSpPr>
        <p:spPr/>
        <p:txBody>
          <a:bodyPr/>
          <a:lstStyle/>
          <a:p>
            <a:pPr>
              <a:defRPr/>
            </a:pPr>
            <a:endParaRPr lang="es-PA"/>
          </a:p>
        </p:txBody>
      </p:sp>
      <p:sp>
        <p:nvSpPr>
          <p:cNvPr id="6" name="Slide Number Placeholder 5"/>
          <p:cNvSpPr>
            <a:spLocks noGrp="1"/>
          </p:cNvSpPr>
          <p:nvPr>
            <p:ph type="sldNum" sz="quarter" idx="12"/>
          </p:nvPr>
        </p:nvSpPr>
        <p:spPr/>
        <p:txBody>
          <a:bodyPr/>
          <a:lstStyle/>
          <a:p>
            <a:pPr>
              <a:defRPr/>
            </a:pPr>
            <a:fld id="{5474A8CE-3E43-4579-A033-3B27EB5A0849}" type="slidenum">
              <a:rPr lang="es-PA" smtClean="0"/>
              <a:pPr>
                <a:defRPr/>
              </a:pPr>
              <a:t>‹Nº›</a:t>
            </a:fld>
            <a:endParaRPr lang="es-PA"/>
          </a:p>
        </p:txBody>
      </p:sp>
    </p:spTree>
    <p:extLst>
      <p:ext uri="{BB962C8B-B14F-4D97-AF65-F5344CB8AC3E}">
        <p14:creationId xmlns:p14="http://schemas.microsoft.com/office/powerpoint/2010/main" val="138350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1438"/>
            <a:ext cx="13769697" cy="2741342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1438"/>
            <a:ext cx="13769697" cy="2741342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4EB59063-05BC-41D7-827B-EA9168267E66}" type="datetimeFigureOut">
              <a:rPr lang="es-PA" smtClean="0"/>
              <a:pPr>
                <a:defRPr/>
              </a:pPr>
              <a:t>10/09/2024</a:t>
            </a:fld>
            <a:endParaRPr lang="es-PA"/>
          </a:p>
        </p:txBody>
      </p:sp>
      <p:sp>
        <p:nvSpPr>
          <p:cNvPr id="6" name="Footer Placeholder 5"/>
          <p:cNvSpPr>
            <a:spLocks noGrp="1"/>
          </p:cNvSpPr>
          <p:nvPr>
            <p:ph type="ftr" sz="quarter" idx="11"/>
          </p:nvPr>
        </p:nvSpPr>
        <p:spPr/>
        <p:txBody>
          <a:bodyPr/>
          <a:lstStyle/>
          <a:p>
            <a:pPr>
              <a:defRPr/>
            </a:pPr>
            <a:endParaRPr lang="es-PA"/>
          </a:p>
        </p:txBody>
      </p:sp>
      <p:sp>
        <p:nvSpPr>
          <p:cNvPr id="7" name="Slide Number Placeholder 6"/>
          <p:cNvSpPr>
            <a:spLocks noGrp="1"/>
          </p:cNvSpPr>
          <p:nvPr>
            <p:ph type="sldNum" sz="quarter" idx="12"/>
          </p:nvPr>
        </p:nvSpPr>
        <p:spPr/>
        <p:txBody>
          <a:bodyPr/>
          <a:lstStyle/>
          <a:p>
            <a:pPr>
              <a:defRPr/>
            </a:pPr>
            <a:fld id="{3ABB2128-9347-4A05-A520-5B7814E07907}" type="slidenum">
              <a:rPr lang="es-PA" smtClean="0"/>
              <a:pPr>
                <a:defRPr/>
              </a:pPr>
              <a:t>‹Nº›</a:t>
            </a:fld>
            <a:endParaRPr lang="es-PA"/>
          </a:p>
        </p:txBody>
      </p:sp>
    </p:spTree>
    <p:extLst>
      <p:ext uri="{BB962C8B-B14F-4D97-AF65-F5344CB8AC3E}">
        <p14:creationId xmlns:p14="http://schemas.microsoft.com/office/powerpoint/2010/main" val="148773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297"/>
            <a:ext cx="27944386" cy="835104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1327"/>
            <a:ext cx="13706415" cy="5190646"/>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el estilo de texto del patrón</a:t>
            </a:r>
          </a:p>
        </p:txBody>
      </p:sp>
      <p:sp>
        <p:nvSpPr>
          <p:cNvPr id="4" name="Content Placeholder 3"/>
          <p:cNvSpPr>
            <a:spLocks noGrp="1"/>
          </p:cNvSpPr>
          <p:nvPr>
            <p:ph sz="half" idx="2"/>
          </p:nvPr>
        </p:nvSpPr>
        <p:spPr>
          <a:xfrm>
            <a:off x="2231675" y="15781973"/>
            <a:ext cx="13706415" cy="2321290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1327"/>
            <a:ext cx="13773917" cy="5190646"/>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el estilo de texto del patrón</a:t>
            </a:r>
          </a:p>
        </p:txBody>
      </p:sp>
      <p:sp>
        <p:nvSpPr>
          <p:cNvPr id="6" name="Content Placeholder 5"/>
          <p:cNvSpPr>
            <a:spLocks noGrp="1"/>
          </p:cNvSpPr>
          <p:nvPr>
            <p:ph sz="quarter" idx="4"/>
          </p:nvPr>
        </p:nvSpPr>
        <p:spPr>
          <a:xfrm>
            <a:off x="16402142" y="15781973"/>
            <a:ext cx="13773917" cy="2321290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EA0AEE95-0C9E-4C48-80ED-CC944A341F1D}" type="datetimeFigureOut">
              <a:rPr lang="es-PA" smtClean="0"/>
              <a:pPr>
                <a:defRPr/>
              </a:pPr>
              <a:t>10/09/2024</a:t>
            </a:fld>
            <a:endParaRPr lang="es-PA"/>
          </a:p>
        </p:txBody>
      </p:sp>
      <p:sp>
        <p:nvSpPr>
          <p:cNvPr id="8" name="Footer Placeholder 7"/>
          <p:cNvSpPr>
            <a:spLocks noGrp="1"/>
          </p:cNvSpPr>
          <p:nvPr>
            <p:ph type="ftr" sz="quarter" idx="11"/>
          </p:nvPr>
        </p:nvSpPr>
        <p:spPr/>
        <p:txBody>
          <a:bodyPr/>
          <a:lstStyle/>
          <a:p>
            <a:pPr>
              <a:defRPr/>
            </a:pPr>
            <a:endParaRPr lang="es-PA"/>
          </a:p>
        </p:txBody>
      </p:sp>
      <p:sp>
        <p:nvSpPr>
          <p:cNvPr id="9" name="Slide Number Placeholder 8"/>
          <p:cNvSpPr>
            <a:spLocks noGrp="1"/>
          </p:cNvSpPr>
          <p:nvPr>
            <p:ph type="sldNum" sz="quarter" idx="12"/>
          </p:nvPr>
        </p:nvSpPr>
        <p:spPr/>
        <p:txBody>
          <a:bodyPr/>
          <a:lstStyle/>
          <a:p>
            <a:pPr>
              <a:defRPr/>
            </a:pPr>
            <a:fld id="{81EB72B6-7FB1-43A7-BA6A-0806477EBA35}" type="slidenum">
              <a:rPr lang="es-PA" smtClean="0"/>
              <a:pPr>
                <a:defRPr/>
              </a:pPr>
              <a:t>‹Nº›</a:t>
            </a:fld>
            <a:endParaRPr lang="es-PA"/>
          </a:p>
        </p:txBody>
      </p:sp>
    </p:spTree>
    <p:extLst>
      <p:ext uri="{BB962C8B-B14F-4D97-AF65-F5344CB8AC3E}">
        <p14:creationId xmlns:p14="http://schemas.microsoft.com/office/powerpoint/2010/main" val="372298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28827FB2-F0F6-4130-BAB9-6240746FD347}" type="datetimeFigureOut">
              <a:rPr lang="es-PA" smtClean="0"/>
              <a:pPr>
                <a:defRPr/>
              </a:pPr>
              <a:t>10/09/2024</a:t>
            </a:fld>
            <a:endParaRPr lang="es-PA"/>
          </a:p>
        </p:txBody>
      </p:sp>
      <p:sp>
        <p:nvSpPr>
          <p:cNvPr id="4" name="Footer Placeholder 3"/>
          <p:cNvSpPr>
            <a:spLocks noGrp="1"/>
          </p:cNvSpPr>
          <p:nvPr>
            <p:ph type="ftr" sz="quarter" idx="11"/>
          </p:nvPr>
        </p:nvSpPr>
        <p:spPr/>
        <p:txBody>
          <a:bodyPr/>
          <a:lstStyle/>
          <a:p>
            <a:pPr>
              <a:defRPr/>
            </a:pPr>
            <a:endParaRPr lang="es-PA"/>
          </a:p>
        </p:txBody>
      </p:sp>
      <p:sp>
        <p:nvSpPr>
          <p:cNvPr id="5" name="Slide Number Placeholder 4"/>
          <p:cNvSpPr>
            <a:spLocks noGrp="1"/>
          </p:cNvSpPr>
          <p:nvPr>
            <p:ph type="sldNum" sz="quarter" idx="12"/>
          </p:nvPr>
        </p:nvSpPr>
        <p:spPr/>
        <p:txBody>
          <a:bodyPr/>
          <a:lstStyle/>
          <a:p>
            <a:pPr>
              <a:defRPr/>
            </a:pPr>
            <a:fld id="{8D5C81F5-3664-4549-94BF-1951D7B199BD}" type="slidenum">
              <a:rPr lang="es-PA" smtClean="0"/>
              <a:pPr>
                <a:defRPr/>
              </a:pPr>
              <a:t>‹Nº›</a:t>
            </a:fld>
            <a:endParaRPr lang="es-PA"/>
          </a:p>
        </p:txBody>
      </p:sp>
    </p:spTree>
    <p:extLst>
      <p:ext uri="{BB962C8B-B14F-4D97-AF65-F5344CB8AC3E}">
        <p14:creationId xmlns:p14="http://schemas.microsoft.com/office/powerpoint/2010/main" val="159128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6488C67-B4BF-42A7-87C0-990ABCA65C58}" type="datetimeFigureOut">
              <a:rPr lang="es-PA" smtClean="0"/>
              <a:pPr>
                <a:defRPr/>
              </a:pPr>
              <a:t>10/09/2024</a:t>
            </a:fld>
            <a:endParaRPr lang="es-PA"/>
          </a:p>
        </p:txBody>
      </p:sp>
      <p:sp>
        <p:nvSpPr>
          <p:cNvPr id="3" name="Footer Placeholder 2"/>
          <p:cNvSpPr>
            <a:spLocks noGrp="1"/>
          </p:cNvSpPr>
          <p:nvPr>
            <p:ph type="ftr" sz="quarter" idx="11"/>
          </p:nvPr>
        </p:nvSpPr>
        <p:spPr/>
        <p:txBody>
          <a:bodyPr/>
          <a:lstStyle/>
          <a:p>
            <a:pPr>
              <a:defRPr/>
            </a:pPr>
            <a:endParaRPr lang="es-PA"/>
          </a:p>
        </p:txBody>
      </p:sp>
      <p:sp>
        <p:nvSpPr>
          <p:cNvPr id="4" name="Slide Number Placeholder 3"/>
          <p:cNvSpPr>
            <a:spLocks noGrp="1"/>
          </p:cNvSpPr>
          <p:nvPr>
            <p:ph type="sldNum" sz="quarter" idx="12"/>
          </p:nvPr>
        </p:nvSpPr>
        <p:spPr/>
        <p:txBody>
          <a:bodyPr/>
          <a:lstStyle/>
          <a:p>
            <a:pPr>
              <a:defRPr/>
            </a:pPr>
            <a:fld id="{9EF457FE-34B9-4047-A11C-680D60FD5D43}" type="slidenum">
              <a:rPr lang="es-PA" smtClean="0"/>
              <a:pPr>
                <a:defRPr/>
              </a:pPr>
              <a:t>‹Nº›</a:t>
            </a:fld>
            <a:endParaRPr lang="es-PA"/>
          </a:p>
        </p:txBody>
      </p:sp>
    </p:spTree>
    <p:extLst>
      <p:ext uri="{BB962C8B-B14F-4D97-AF65-F5344CB8AC3E}">
        <p14:creationId xmlns:p14="http://schemas.microsoft.com/office/powerpoint/2010/main" val="342518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360"/>
            <a:ext cx="10449614" cy="10081260"/>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787"/>
            <a:ext cx="16402140" cy="30703838"/>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1620"/>
            <a:ext cx="10449614" cy="2401300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991C0023-622C-41F0-B31F-F9F269AC877C}" type="datetimeFigureOut">
              <a:rPr lang="es-PA" smtClean="0"/>
              <a:pPr>
                <a:defRPr/>
              </a:pPr>
              <a:t>10/09/2024</a:t>
            </a:fld>
            <a:endParaRPr lang="es-PA"/>
          </a:p>
        </p:txBody>
      </p:sp>
      <p:sp>
        <p:nvSpPr>
          <p:cNvPr id="6" name="Footer Placeholder 5"/>
          <p:cNvSpPr>
            <a:spLocks noGrp="1"/>
          </p:cNvSpPr>
          <p:nvPr>
            <p:ph type="ftr" sz="quarter" idx="11"/>
          </p:nvPr>
        </p:nvSpPr>
        <p:spPr/>
        <p:txBody>
          <a:bodyPr/>
          <a:lstStyle/>
          <a:p>
            <a:pPr>
              <a:defRPr/>
            </a:pPr>
            <a:endParaRPr lang="es-PA"/>
          </a:p>
        </p:txBody>
      </p:sp>
      <p:sp>
        <p:nvSpPr>
          <p:cNvPr id="7" name="Slide Number Placeholder 6"/>
          <p:cNvSpPr>
            <a:spLocks noGrp="1"/>
          </p:cNvSpPr>
          <p:nvPr>
            <p:ph type="sldNum" sz="quarter" idx="12"/>
          </p:nvPr>
        </p:nvSpPr>
        <p:spPr/>
        <p:txBody>
          <a:bodyPr/>
          <a:lstStyle/>
          <a:p>
            <a:pPr>
              <a:defRPr/>
            </a:pPr>
            <a:fld id="{268B737B-5860-44A1-8D51-29A7A361FD02}" type="slidenum">
              <a:rPr lang="es-PA" smtClean="0"/>
              <a:pPr>
                <a:defRPr/>
              </a:pPr>
              <a:t>‹Nº›</a:t>
            </a:fld>
            <a:endParaRPr lang="es-PA"/>
          </a:p>
        </p:txBody>
      </p:sp>
    </p:spTree>
    <p:extLst>
      <p:ext uri="{BB962C8B-B14F-4D97-AF65-F5344CB8AC3E}">
        <p14:creationId xmlns:p14="http://schemas.microsoft.com/office/powerpoint/2010/main" val="121444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360"/>
            <a:ext cx="10449614" cy="10081260"/>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787"/>
            <a:ext cx="16402140" cy="30703838"/>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1620"/>
            <a:ext cx="10449614" cy="2401300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682CDE37-C79B-4272-90A0-AA4865206CC4}" type="datetimeFigureOut">
              <a:rPr lang="es-PA" smtClean="0"/>
              <a:pPr>
                <a:defRPr/>
              </a:pPr>
              <a:t>10/09/2024</a:t>
            </a:fld>
            <a:endParaRPr lang="es-PA"/>
          </a:p>
        </p:txBody>
      </p:sp>
      <p:sp>
        <p:nvSpPr>
          <p:cNvPr id="6" name="Footer Placeholder 5"/>
          <p:cNvSpPr>
            <a:spLocks noGrp="1"/>
          </p:cNvSpPr>
          <p:nvPr>
            <p:ph type="ftr" sz="quarter" idx="11"/>
          </p:nvPr>
        </p:nvSpPr>
        <p:spPr/>
        <p:txBody>
          <a:bodyPr/>
          <a:lstStyle/>
          <a:p>
            <a:pPr>
              <a:defRPr/>
            </a:pPr>
            <a:endParaRPr lang="es-PA"/>
          </a:p>
        </p:txBody>
      </p:sp>
      <p:sp>
        <p:nvSpPr>
          <p:cNvPr id="7" name="Slide Number Placeholder 6"/>
          <p:cNvSpPr>
            <a:spLocks noGrp="1"/>
          </p:cNvSpPr>
          <p:nvPr>
            <p:ph type="sldNum" sz="quarter" idx="12"/>
          </p:nvPr>
        </p:nvSpPr>
        <p:spPr/>
        <p:txBody>
          <a:bodyPr/>
          <a:lstStyle/>
          <a:p>
            <a:pPr>
              <a:defRPr/>
            </a:pPr>
            <a:fld id="{2FE11E74-0792-48F3-9C80-8A3B57FB6649}" type="slidenum">
              <a:rPr lang="es-PA" smtClean="0"/>
              <a:pPr>
                <a:defRPr/>
              </a:pPr>
              <a:t>‹Nº›</a:t>
            </a:fld>
            <a:endParaRPr lang="es-PA"/>
          </a:p>
        </p:txBody>
      </p:sp>
    </p:spTree>
    <p:extLst>
      <p:ext uri="{BB962C8B-B14F-4D97-AF65-F5344CB8AC3E}">
        <p14:creationId xmlns:p14="http://schemas.microsoft.com/office/powerpoint/2010/main" val="125325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297"/>
            <a:ext cx="27944386" cy="835104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1438"/>
            <a:ext cx="27944386" cy="27413429"/>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5014"/>
            <a:ext cx="7289840" cy="2300288"/>
          </a:xfrm>
          <a:prstGeom prst="rect">
            <a:avLst/>
          </a:prstGeom>
        </p:spPr>
        <p:txBody>
          <a:bodyPr vert="horz" lIns="91440" tIns="45720" rIns="91440" bIns="45720" rtlCol="0" anchor="ctr"/>
          <a:lstStyle>
            <a:lvl1pPr algn="l">
              <a:defRPr sz="4252">
                <a:solidFill>
                  <a:schemeClr val="tx1">
                    <a:tint val="75000"/>
                  </a:schemeClr>
                </a:solidFill>
              </a:defRPr>
            </a:lvl1pPr>
          </a:lstStyle>
          <a:p>
            <a:pPr>
              <a:defRPr/>
            </a:pPr>
            <a:fld id="{61AB8F97-7479-4C30-95E9-1DA295BF9525}" type="datetimeFigureOut">
              <a:rPr lang="es-PA" smtClean="0"/>
              <a:pPr>
                <a:defRPr/>
              </a:pPr>
              <a:t>10/09/2024</a:t>
            </a:fld>
            <a:endParaRPr lang="es-PA"/>
          </a:p>
        </p:txBody>
      </p:sp>
      <p:sp>
        <p:nvSpPr>
          <p:cNvPr id="5" name="Footer Placeholder 4"/>
          <p:cNvSpPr>
            <a:spLocks noGrp="1"/>
          </p:cNvSpPr>
          <p:nvPr>
            <p:ph type="ftr" sz="quarter" idx="3"/>
          </p:nvPr>
        </p:nvSpPr>
        <p:spPr>
          <a:xfrm>
            <a:off x="10732264" y="40045014"/>
            <a:ext cx="10934760" cy="2300288"/>
          </a:xfrm>
          <a:prstGeom prst="rect">
            <a:avLst/>
          </a:prstGeom>
        </p:spPr>
        <p:txBody>
          <a:bodyPr vert="horz" lIns="91440" tIns="45720" rIns="91440" bIns="45720" rtlCol="0" anchor="ctr"/>
          <a:lstStyle>
            <a:lvl1pPr algn="ctr">
              <a:defRPr sz="4252">
                <a:solidFill>
                  <a:schemeClr val="tx1">
                    <a:tint val="75000"/>
                  </a:schemeClr>
                </a:solidFill>
              </a:defRPr>
            </a:lvl1pPr>
          </a:lstStyle>
          <a:p>
            <a:pPr>
              <a:defRPr/>
            </a:pPr>
            <a:endParaRPr lang="es-PA"/>
          </a:p>
        </p:txBody>
      </p:sp>
      <p:sp>
        <p:nvSpPr>
          <p:cNvPr id="6" name="Slide Number Placeholder 5"/>
          <p:cNvSpPr>
            <a:spLocks noGrp="1"/>
          </p:cNvSpPr>
          <p:nvPr>
            <p:ph type="sldNum" sz="quarter" idx="4"/>
          </p:nvPr>
        </p:nvSpPr>
        <p:spPr>
          <a:xfrm>
            <a:off x="22881997" y="40045014"/>
            <a:ext cx="7289840" cy="2300288"/>
          </a:xfrm>
          <a:prstGeom prst="rect">
            <a:avLst/>
          </a:prstGeom>
        </p:spPr>
        <p:txBody>
          <a:bodyPr vert="horz" lIns="91440" tIns="45720" rIns="91440" bIns="45720" rtlCol="0" anchor="ctr"/>
          <a:lstStyle>
            <a:lvl1pPr algn="r">
              <a:defRPr sz="4252">
                <a:solidFill>
                  <a:schemeClr val="tx1">
                    <a:tint val="75000"/>
                  </a:schemeClr>
                </a:solidFill>
              </a:defRPr>
            </a:lvl1pPr>
          </a:lstStyle>
          <a:p>
            <a:pPr>
              <a:defRPr/>
            </a:pPr>
            <a:fld id="{038E92FD-BBAE-4B1A-85A6-D4C63DE780E3}" type="slidenum">
              <a:rPr lang="es-PA" smtClean="0"/>
              <a:pPr>
                <a:defRPr/>
              </a:pPr>
              <a:t>‹Nº›</a:t>
            </a:fld>
            <a:endParaRPr lang="es-PA"/>
          </a:p>
        </p:txBody>
      </p:sp>
    </p:spTree>
    <p:extLst>
      <p:ext uri="{BB962C8B-B14F-4D97-AF65-F5344CB8AC3E}">
        <p14:creationId xmlns:p14="http://schemas.microsoft.com/office/powerpoint/2010/main" val="16545042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18" Type="http://schemas.openxmlformats.org/officeDocument/2006/relationships/image" Target="../media/image2.emf"/><Relationship Id="rId26" Type="http://schemas.openxmlformats.org/officeDocument/2006/relationships/image" Target="../media/image6.emf"/><Relationship Id="rId3" Type="http://schemas.openxmlformats.org/officeDocument/2006/relationships/notesSlide" Target="../notesSlides/notesSlide1.xml"/><Relationship Id="rId21" Type="http://schemas.openxmlformats.org/officeDocument/2006/relationships/oleObject" Target="file:///C:\Users\jose.mejia\Documents\Proyecto%20SICA%20SUR\Hojas%20de%20campo%202022-2023\Resumen%20SICA%20Coa%20I%20y%20II\Consolidado%202022-2023.xlsx!Gr&#225;fica%20rendimiento!%5bConsolidado%202022-2023.xlsx%5dGr&#225;fica%20rendimiento%20Gr&#225;fico%201" TargetMode="External"/><Relationship Id="rId7" Type="http://schemas.openxmlformats.org/officeDocument/2006/relationships/image" Target="../media/image11.png"/><Relationship Id="rId12" Type="http://schemas.openxmlformats.org/officeDocument/2006/relationships/image" Target="../media/image16.jpg"/><Relationship Id="rId17" Type="http://schemas.openxmlformats.org/officeDocument/2006/relationships/oleObject" Target="file:///C:\Users\jose.mejia\Documents\Proyecto%20SICA%20SUR\Hojas%20de%20campo%202022-2023\Resumen%20SICA%20Coa%20I%20y%20II\Consolidado%202022-2023.xlsx!Altura%20de%20la%20planta!%5bConsolidado%202022-2023.xlsx%5dAltura%20de%20la%20planta%20Gr&#225;fico%201" TargetMode="External"/><Relationship Id="rId25" Type="http://schemas.openxmlformats.org/officeDocument/2006/relationships/oleObject" Target="file:///C:\Users\jose.mejia\Documents\Proyecto%20SICA%20SUR\Hojas%20de%20campo%202022-2023\Resumen%20SICA%20Coa%20I%20y%20II\Consolidado%202022-2023.xlsx!Granos%20Pan&#237;cula!%5bConsolidado%202022-2023.xlsx%5dGranos%20Pan&#237;cula%20Gr&#225;fico%201" TargetMode="External"/><Relationship Id="rId2" Type="http://schemas.openxmlformats.org/officeDocument/2006/relationships/slideLayout" Target="../slideLayouts/slideLayout1.xml"/><Relationship Id="rId16" Type="http://schemas.openxmlformats.org/officeDocument/2006/relationships/image" Target="../media/image1.emf"/><Relationship Id="rId20" Type="http://schemas.openxmlformats.org/officeDocument/2006/relationships/image" Target="../media/image3.emf"/><Relationship Id="rId29" Type="http://schemas.openxmlformats.org/officeDocument/2006/relationships/oleObject" Target="file:///C:\Users\jose.mejia\Documents\Proyecto%20SICA%20SUR\Hojas%20de%20campo%202022-2023\Resumen%20SICA%20Coa%20I%20y%20II\Consolidado%202022-2023.xlsx!Gr&#225;fica%20Acame!%5bConsolidado%202022-2023.xlsx%5dGr&#225;fica%20Acame%20Gr&#225;fico%201" TargetMode="External"/><Relationship Id="rId1" Type="http://schemas.openxmlformats.org/officeDocument/2006/relationships/vmlDrawing" Target="../drawings/vmlDrawing1.vml"/><Relationship Id="rId6" Type="http://schemas.openxmlformats.org/officeDocument/2006/relationships/image" Target="../media/image10.jpeg"/><Relationship Id="rId11" Type="http://schemas.openxmlformats.org/officeDocument/2006/relationships/image" Target="../media/image15.jpg"/><Relationship Id="rId24" Type="http://schemas.openxmlformats.org/officeDocument/2006/relationships/image" Target="../media/image5.emf"/><Relationship Id="rId5" Type="http://schemas.openxmlformats.org/officeDocument/2006/relationships/image" Target="../media/image9.png"/><Relationship Id="rId15" Type="http://schemas.openxmlformats.org/officeDocument/2006/relationships/oleObject" Target="file:///C:\Users\jose.mejia\Documents\Proyecto%20SICA%20SUR\Hojas%20de%20campo%202022-2023\Resumen%20SICA%20Coa%20I%20y%20II\Consolidado%202022-2023.xlsx!Gr&#225;fica%20paniculas!%5bConsolidado%202022-2023.xlsx%5dGr&#225;fica%20paniculas%20Gr&#225;fico%201" TargetMode="External"/><Relationship Id="rId23" Type="http://schemas.openxmlformats.org/officeDocument/2006/relationships/oleObject" Target="file:///C:\Users\jose.mejia\Documents\Proyecto%20SICA%20SUR\Hojas%20de%20campo%202022-2023\Resumen%20SICA%20Coa%20I%20y%20II\Consolidado%202022-2023.xlsx!Gr&#225;fica%20macollos!%5bConsolidado%202022-2023.xlsx%5dGr&#225;fica%20macollos%20Gr&#225;fico%202" TargetMode="External"/><Relationship Id="rId28" Type="http://schemas.openxmlformats.org/officeDocument/2006/relationships/image" Target="../media/image7.emf"/><Relationship Id="rId10" Type="http://schemas.openxmlformats.org/officeDocument/2006/relationships/image" Target="../media/image14.jpg"/><Relationship Id="rId19" Type="http://schemas.openxmlformats.org/officeDocument/2006/relationships/oleObject" Target="file:///C:\Users\jose.mejia\Documents\Proyecto%20SICA%20SUR\Hojas%20de%20campo%202022-2023\Resumen%20SICA%20Coa%20I%20y%20II\Consolidado%202022-2023.xlsx!Paniculas%20m2!%5bConsolidado%202022-2023.xlsx%5dPaniculas%20m2%20Gr&#225;fico%201" TargetMode="External"/><Relationship Id="rId4" Type="http://schemas.openxmlformats.org/officeDocument/2006/relationships/hyperlink" Target="mailto:jose.mejia@idiap.gob.pa" TargetMode="External"/><Relationship Id="rId9" Type="http://schemas.openxmlformats.org/officeDocument/2006/relationships/image" Target="../media/image13.jpg"/><Relationship Id="rId14" Type="http://schemas.openxmlformats.org/officeDocument/2006/relationships/image" Target="../media/image18.jpg"/><Relationship Id="rId22" Type="http://schemas.openxmlformats.org/officeDocument/2006/relationships/image" Target="../media/image4.emf"/><Relationship Id="rId27" Type="http://schemas.openxmlformats.org/officeDocument/2006/relationships/oleObject" Target="file:///C:\Users\jose.mejia\Documents\Proyecto%20SICA%20SUR\Hojas%20de%20campo%202022-2023\Resumen%20SICA%20Coa%20I%20y%20II\Consolidado%202022-2023.xlsx!Peso%20mil%20granos!%5bConsolidado%202022-2023.xlsx%5dPeso%20mil%20granos%20Gr&#225;fico%201" TargetMode="External"/><Relationship Id="rId30"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alpha val="23000"/>
              </a:schemeClr>
            </a:gs>
            <a:gs pos="100000">
              <a:schemeClr val="accent1">
                <a:lumMod val="30000"/>
                <a:lumOff val="70000"/>
                <a:alpha val="33000"/>
              </a:schemeClr>
            </a:gs>
          </a:gsLst>
          <a:lin ang="5400000" scaled="1"/>
        </a:gradFill>
        <a:effectLst/>
      </p:bgPr>
    </p:bg>
    <p:spTree>
      <p:nvGrpSpPr>
        <p:cNvPr id="1" name=""/>
        <p:cNvGrpSpPr/>
        <p:nvPr/>
      </p:nvGrpSpPr>
      <p:grpSpPr>
        <a:xfrm>
          <a:off x="0" y="0"/>
          <a:ext cx="0" cy="0"/>
          <a:chOff x="0" y="0"/>
          <a:chExt cx="0" cy="0"/>
        </a:xfrm>
      </p:grpSpPr>
      <p:sp>
        <p:nvSpPr>
          <p:cNvPr id="44" name="43 Rectángulo"/>
          <p:cNvSpPr/>
          <p:nvPr/>
        </p:nvSpPr>
        <p:spPr>
          <a:xfrm>
            <a:off x="0" y="0"/>
            <a:ext cx="9099694" cy="4882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46" name="45 Documento"/>
          <p:cNvSpPr/>
          <p:nvPr/>
        </p:nvSpPr>
        <p:spPr>
          <a:xfrm flipH="1">
            <a:off x="5299029" y="-2882"/>
            <a:ext cx="27100257" cy="6053106"/>
          </a:xfrm>
          <a:prstGeom prst="flowChartDocumen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6" name="Rectángulo 5"/>
          <p:cNvSpPr/>
          <p:nvPr/>
        </p:nvSpPr>
        <p:spPr>
          <a:xfrm>
            <a:off x="5335610" y="-32780"/>
            <a:ext cx="26912317" cy="45243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49" tIns="45725" rIns="91449" bIns="45725">
            <a:spAutoFit/>
          </a:bodyPr>
          <a:lstStyle/>
          <a:p>
            <a:pPr algn="just" defTabSz="4217597" fontAlgn="auto">
              <a:spcBef>
                <a:spcPts val="0"/>
              </a:spcBef>
              <a:spcAft>
                <a:spcPts val="0"/>
              </a:spcAft>
              <a:defRPr/>
            </a:pPr>
            <a:r>
              <a:rPr lang="es-MX" sz="9600" b="1" dirty="0">
                <a:solidFill>
                  <a:schemeClr val="accent6">
                    <a:lumMod val="20000"/>
                    <a:lumOff val="80000"/>
                  </a:schemeClr>
                </a:solidFill>
                <a:ea typeface="Calibri" panose="020F0502020204030204" pitchFamily="34" charset="0"/>
                <a:cs typeface="Arial" panose="020B0604020202020204" pitchFamily="34" charset="0"/>
              </a:rPr>
              <a:t>SISTEMA INTENSIVO DEL CULTIVO DE ARROZ COMO MEDIDA DE ADAPTACIÓN A LA VARIABILIDAD CLIMÁTICA</a:t>
            </a:r>
            <a:r>
              <a:rPr lang="es-MX" sz="9600" b="1" baseline="30000" dirty="0">
                <a:solidFill>
                  <a:schemeClr val="accent6">
                    <a:lumMod val="20000"/>
                    <a:lumOff val="80000"/>
                  </a:schemeClr>
                </a:solidFill>
                <a:ea typeface="Calibri" panose="020F0502020204030204" pitchFamily="34" charset="0"/>
                <a:cs typeface="Arial" panose="020B0604020202020204" pitchFamily="34" charset="0"/>
              </a:rPr>
              <a:t>1</a:t>
            </a:r>
            <a:endParaRPr lang="es-PA" sz="9600" baseline="30000" dirty="0">
              <a:solidFill>
                <a:schemeClr val="accent6">
                  <a:lumMod val="20000"/>
                  <a:lumOff val="80000"/>
                </a:schemeClr>
              </a:solidFill>
              <a:cs typeface="Arial" panose="020B0604020202020204" pitchFamily="34" charset="0"/>
            </a:endParaRPr>
          </a:p>
        </p:txBody>
      </p:sp>
      <p:sp>
        <p:nvSpPr>
          <p:cNvPr id="13318" name="Rectángulo 8"/>
          <p:cNvSpPr>
            <a:spLocks noChangeArrowheads="1"/>
          </p:cNvSpPr>
          <p:nvPr/>
        </p:nvSpPr>
        <p:spPr bwMode="auto">
          <a:xfrm>
            <a:off x="11401267" y="3743269"/>
            <a:ext cx="21034600" cy="1939002"/>
          </a:xfrm>
          <a:prstGeom prst="rect">
            <a:avLst/>
          </a:prstGeom>
          <a:noFill/>
          <a:ln w="9525">
            <a:noFill/>
            <a:miter lim="800000"/>
            <a:headEnd/>
            <a:tailEnd/>
          </a:ln>
        </p:spPr>
        <p:txBody>
          <a:bodyPr wrap="square" lIns="91449" tIns="45725" rIns="91449" bIns="45725">
            <a:spAutoFit/>
          </a:bodyPr>
          <a:lstStyle/>
          <a:p>
            <a:pPr algn="r"/>
            <a:r>
              <a:rPr lang="es-MX" sz="3600" b="1" i="1" dirty="0">
                <a:solidFill>
                  <a:schemeClr val="accent5">
                    <a:lumMod val="20000"/>
                    <a:lumOff val="80000"/>
                  </a:schemeClr>
                </a:solidFill>
                <a:latin typeface="+mn-lt"/>
                <a:cs typeface="Arial" panose="020B0604020202020204" pitchFamily="34" charset="0"/>
              </a:rPr>
              <a:t> </a:t>
            </a:r>
            <a:r>
              <a:rPr lang="es-MX" sz="4000" b="1" i="1" u="sng" dirty="0">
                <a:solidFill>
                  <a:schemeClr val="accent6">
                    <a:lumMod val="20000"/>
                    <a:lumOff val="80000"/>
                  </a:schemeClr>
                </a:solidFill>
                <a:latin typeface="+mn-lt"/>
                <a:cs typeface="Arial" panose="020B0604020202020204" pitchFamily="34" charset="0"/>
              </a:rPr>
              <a:t>José I. Mejía</a:t>
            </a:r>
            <a:r>
              <a:rPr lang="es-MX" sz="4000" b="1" i="1" u="sng"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José Yau</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Nelson Osorio</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Mayka Barría</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Agustín Jiménez</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Benito Franco</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Omaira de Rivera</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Boris Sánchez</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Joaquín González</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Walker González</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Andrés Ibarra</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Noemí Quintero</a:t>
            </a:r>
            <a:r>
              <a:rPr lang="es-MX" sz="4000" b="1" i="1" baseline="30000" dirty="0">
                <a:solidFill>
                  <a:schemeClr val="accent6">
                    <a:lumMod val="20000"/>
                    <a:lumOff val="80000"/>
                  </a:schemeClr>
                </a:solidFill>
                <a:latin typeface="+mn-lt"/>
                <a:cs typeface="Arial" panose="020B0604020202020204" pitchFamily="34" charset="0"/>
              </a:rPr>
              <a:t>2</a:t>
            </a:r>
            <a:r>
              <a:rPr lang="es-MX" sz="4000" b="1" i="1" dirty="0">
                <a:solidFill>
                  <a:schemeClr val="accent6">
                    <a:lumMod val="20000"/>
                    <a:lumOff val="80000"/>
                  </a:schemeClr>
                </a:solidFill>
                <a:latin typeface="+mn-lt"/>
                <a:cs typeface="Arial" panose="020B0604020202020204" pitchFamily="34" charset="0"/>
              </a:rPr>
              <a:t>, Diana Madrid</a:t>
            </a:r>
            <a:r>
              <a:rPr lang="es-MX" sz="4000" b="1" i="1" baseline="30000" dirty="0">
                <a:solidFill>
                  <a:schemeClr val="accent6">
                    <a:lumMod val="20000"/>
                    <a:lumOff val="80000"/>
                  </a:schemeClr>
                </a:solidFill>
                <a:latin typeface="+mn-lt"/>
                <a:cs typeface="Arial" panose="020B0604020202020204" pitchFamily="34" charset="0"/>
              </a:rPr>
              <a:t>2</a:t>
            </a:r>
            <a:endParaRPr lang="es-PA" sz="4000" b="1" i="1" baseline="30000" dirty="0">
              <a:solidFill>
                <a:schemeClr val="accent6">
                  <a:lumMod val="20000"/>
                  <a:lumOff val="80000"/>
                </a:schemeClr>
              </a:solidFill>
              <a:latin typeface="+mn-lt"/>
              <a:cs typeface="Arial" panose="020B0604020202020204" pitchFamily="34" charset="0"/>
            </a:endParaRPr>
          </a:p>
        </p:txBody>
      </p:sp>
      <p:sp>
        <p:nvSpPr>
          <p:cNvPr id="14" name="CuadroTexto 13"/>
          <p:cNvSpPr txBox="1"/>
          <p:nvPr/>
        </p:nvSpPr>
        <p:spPr>
          <a:xfrm>
            <a:off x="16921706" y="35720705"/>
            <a:ext cx="15100879" cy="4939824"/>
          </a:xfrm>
          <a:prstGeom prst="rect">
            <a:avLst/>
          </a:prstGeom>
          <a:noFill/>
        </p:spPr>
        <p:txBody>
          <a:bodyPr wrap="square" lIns="91449" tIns="45725" rIns="91449" bIns="45725">
            <a:spAutoFit/>
          </a:bodyPr>
          <a:lstStyle/>
          <a:p>
            <a:pPr algn="just" defTabSz="4217597" fontAlgn="auto">
              <a:spcBef>
                <a:spcPts val="0"/>
              </a:spcBef>
              <a:spcAft>
                <a:spcPts val="1800"/>
              </a:spcAft>
              <a:defRPr/>
            </a:pPr>
            <a:r>
              <a:rPr lang="es-PA" sz="6000" b="1" dirty="0">
                <a:latin typeface="+mn-lt"/>
                <a:cs typeface="Arial" panose="020B0604020202020204" pitchFamily="34" charset="0"/>
              </a:rPr>
              <a:t>CONCLUSIÓN</a:t>
            </a:r>
          </a:p>
          <a:p>
            <a:pPr algn="just" defTabSz="4217597" fontAlgn="auto">
              <a:spcBef>
                <a:spcPts val="0"/>
              </a:spcBef>
              <a:spcAft>
                <a:spcPts val="0"/>
              </a:spcAft>
              <a:defRPr/>
            </a:pPr>
            <a:r>
              <a:rPr lang="es-MX" sz="4000" dirty="0">
                <a:solidFill>
                  <a:schemeClr val="tx1">
                    <a:lumMod val="95000"/>
                    <a:lumOff val="5000"/>
                  </a:schemeClr>
                </a:solidFill>
                <a:latin typeface="+mn-lt"/>
                <a:cs typeface="Arial" panose="020B0604020202020204" pitchFamily="34" charset="0"/>
              </a:rPr>
              <a:t>La aplicación de la metodología SICA produjo rendimientos similares al SC evaluado. Además, la parcela SICA utilizó menos semilla y presentó menor costo en compra de insumos y mano de obra que la parcela SC. Por lo tanto, el sistema SICA se posiciona como una alternativa de adaptación a la variabilidad climática, especialmente en el contexto de la agricultura familiar.</a:t>
            </a:r>
          </a:p>
        </p:txBody>
      </p:sp>
      <p:sp>
        <p:nvSpPr>
          <p:cNvPr id="13364" name="CuadroTexto 22"/>
          <p:cNvSpPr txBox="1">
            <a:spLocks noChangeArrowheads="1"/>
          </p:cNvSpPr>
          <p:nvPr/>
        </p:nvSpPr>
        <p:spPr bwMode="auto">
          <a:xfrm>
            <a:off x="1206929" y="41742793"/>
            <a:ext cx="14565762" cy="954117"/>
          </a:xfrm>
          <a:prstGeom prst="rect">
            <a:avLst/>
          </a:prstGeom>
          <a:noFill/>
          <a:ln w="9525">
            <a:noFill/>
            <a:miter lim="800000"/>
            <a:headEnd/>
            <a:tailEnd/>
          </a:ln>
        </p:spPr>
        <p:txBody>
          <a:bodyPr wrap="square" lIns="91449" tIns="45725" rIns="91449" bIns="45725">
            <a:spAutoFit/>
          </a:bodyPr>
          <a:lstStyle/>
          <a:p>
            <a:pPr algn="just"/>
            <a:r>
              <a:rPr lang="es-MX" sz="2800" baseline="30000" dirty="0">
                <a:latin typeface="+mn-lt"/>
                <a:cs typeface="Arial" panose="020B0604020202020204" pitchFamily="34" charset="0"/>
              </a:rPr>
              <a:t>1</a:t>
            </a:r>
            <a:r>
              <a:rPr lang="pt-BR" sz="2800" dirty="0">
                <a:latin typeface="+mn-lt"/>
                <a:cs typeface="Arial" panose="020B0604020202020204" pitchFamily="34" charset="0"/>
              </a:rPr>
              <a:t>RG-T3586 FONTAGRO/ 410.A.3.14 IDIAP</a:t>
            </a:r>
          </a:p>
          <a:p>
            <a:pPr algn="just"/>
            <a:r>
              <a:rPr lang="es-MX" sz="2800" baseline="30000" dirty="0">
                <a:latin typeface="+mn-lt"/>
                <a:cs typeface="Arial" panose="020B0604020202020204" pitchFamily="34" charset="0"/>
              </a:rPr>
              <a:t>2</a:t>
            </a:r>
            <a:r>
              <a:rPr lang="es-MX" sz="2800" dirty="0">
                <a:latin typeface="+mn-lt"/>
                <a:cs typeface="Arial" panose="020B0604020202020204" pitchFamily="34" charset="0"/>
              </a:rPr>
              <a:t>Instituto de Innovación Agropecuaria de Panamá (IDIAP). </a:t>
            </a:r>
            <a:r>
              <a:rPr lang="es-MX" sz="2800" dirty="0">
                <a:latin typeface="+mn-lt"/>
                <a:cs typeface="Arial" panose="020B0604020202020204" pitchFamily="34" charset="0"/>
                <a:hlinkClick r:id="rId4"/>
              </a:rPr>
              <a:t>jose.mejia@idiap.gob.pa</a:t>
            </a:r>
            <a:r>
              <a:rPr lang="es-MX" sz="2000" dirty="0">
                <a:latin typeface="Arial" panose="020B0604020202020204" pitchFamily="34" charset="0"/>
                <a:cs typeface="Arial" panose="020B0604020202020204" pitchFamily="34" charset="0"/>
              </a:rPr>
              <a:t> </a:t>
            </a:r>
          </a:p>
        </p:txBody>
      </p:sp>
      <p:sp>
        <p:nvSpPr>
          <p:cNvPr id="13365" name="CuadroTexto 23"/>
          <p:cNvSpPr txBox="1">
            <a:spLocks noChangeArrowheads="1"/>
          </p:cNvSpPr>
          <p:nvPr/>
        </p:nvSpPr>
        <p:spPr bwMode="auto">
          <a:xfrm>
            <a:off x="17691591" y="40512188"/>
            <a:ext cx="14505647" cy="2539167"/>
          </a:xfrm>
          <a:prstGeom prst="rect">
            <a:avLst/>
          </a:prstGeom>
          <a:noFill/>
          <a:ln w="9525">
            <a:noFill/>
            <a:miter lim="800000"/>
            <a:headEnd/>
            <a:tailEnd/>
          </a:ln>
        </p:spPr>
        <p:txBody>
          <a:bodyPr wrap="square" lIns="91449" tIns="45725" rIns="91449" bIns="45725">
            <a:spAutoFit/>
          </a:bodyPr>
          <a:lstStyle/>
          <a:p>
            <a:pPr algn="just">
              <a:spcAft>
                <a:spcPts val="1800"/>
              </a:spcAft>
            </a:pPr>
            <a:r>
              <a:rPr lang="es-PA" sz="6000" b="1" dirty="0">
                <a:latin typeface="+mn-lt"/>
                <a:cs typeface="Arial" panose="020B0604020202020204" pitchFamily="34" charset="0"/>
              </a:rPr>
              <a:t>BIBLIOGRAFÍA</a:t>
            </a:r>
          </a:p>
          <a:p>
            <a:pPr indent="-1082675" algn="just"/>
            <a:r>
              <a:rPr lang="es-MX" sz="2800" dirty="0">
                <a:latin typeface="+mn-lt"/>
                <a:cs typeface="Arial" panose="020B0604020202020204" pitchFamily="34" charset="0"/>
              </a:rPr>
              <a:t>Turmel, M. S., Espinosa, J., Franco, L., Pérez, C., Hernández, H., González, E., Turner, B. L. (2011). On-farm evaluation of a </a:t>
            </a:r>
            <a:r>
              <a:rPr lang="es-MX" sz="2800" dirty="0" err="1">
                <a:latin typeface="+mn-lt"/>
                <a:cs typeface="Arial" panose="020B0604020202020204" pitchFamily="34" charset="0"/>
              </a:rPr>
              <a:t>low</a:t>
            </a:r>
            <a:r>
              <a:rPr lang="es-MX" sz="2800" dirty="0">
                <a:latin typeface="+mn-lt"/>
                <a:cs typeface="Arial" panose="020B0604020202020204" pitchFamily="34" charset="0"/>
              </a:rPr>
              <a:t>-input rice production system in Panama. </a:t>
            </a:r>
            <a:r>
              <a:rPr lang="en-US" sz="2800" b="1" i="1" dirty="0">
                <a:latin typeface="+mn-lt"/>
                <a:cs typeface="Arial" panose="020B0604020202020204" pitchFamily="34" charset="0"/>
              </a:rPr>
              <a:t>Paddy and Water Environment</a:t>
            </a:r>
            <a:r>
              <a:rPr lang="en-US" sz="2800" dirty="0">
                <a:latin typeface="+mn-lt"/>
                <a:cs typeface="Arial" panose="020B0604020202020204" pitchFamily="34" charset="0"/>
              </a:rPr>
              <a:t>: 9 (1):155–161. </a:t>
            </a:r>
            <a:r>
              <a:rPr lang="es-MX" sz="2800" dirty="0">
                <a:latin typeface="+mn-lt"/>
                <a:cs typeface="Arial" panose="020B0604020202020204" pitchFamily="34" charset="0"/>
              </a:rPr>
              <a:t>https://doi.org/10.1007/s10333-010-0227-1</a:t>
            </a:r>
          </a:p>
        </p:txBody>
      </p:sp>
      <p:sp>
        <p:nvSpPr>
          <p:cNvPr id="5" name="CuadroTexto 4"/>
          <p:cNvSpPr txBox="1"/>
          <p:nvPr/>
        </p:nvSpPr>
        <p:spPr>
          <a:xfrm>
            <a:off x="1112787" y="5031185"/>
            <a:ext cx="14552673" cy="8017579"/>
          </a:xfrm>
          <a:prstGeom prst="rect">
            <a:avLst/>
          </a:prstGeom>
          <a:noFill/>
        </p:spPr>
        <p:txBody>
          <a:bodyPr wrap="square" rtlCol="0">
            <a:spAutoFit/>
          </a:bodyPr>
          <a:lstStyle/>
          <a:p>
            <a:pPr algn="just">
              <a:spcAft>
                <a:spcPts val="1800"/>
              </a:spcAft>
            </a:pPr>
            <a:r>
              <a:rPr lang="es-PA" sz="6000" b="1" dirty="0">
                <a:latin typeface="+mn-lt"/>
                <a:cs typeface="Arial" panose="020B0604020202020204" pitchFamily="34" charset="0"/>
              </a:rPr>
              <a:t>INTRODUCCIÓN</a:t>
            </a:r>
          </a:p>
          <a:p>
            <a:pPr algn="just"/>
            <a:r>
              <a:rPr lang="es-MX" sz="4000" dirty="0">
                <a:latin typeface="+mn-lt"/>
                <a:cs typeface="Arial" panose="020B0604020202020204" pitchFamily="34" charset="0"/>
              </a:rPr>
              <a:t>Panamá destaca como uno de los países de la región centroamericana con un elevado consumo per cápita de arroz, un alimento esencial en la dieta panameña y una fuente principal de ingresos para más de 1949 productores.  Ante la variabilidad climática y la necesidad de cambiar métodos de Siembra Convencional (SC) asociados a la agricultura industrializada, surge el Sistema Intensivo del Cultivo del Arroz (SICA) como una alternativa tecnológica. El SICA, es un conjunto de prácticas agrícolas que se basa en el principio de desarrollo de sistemas radiculares saludables, grandes y profundos que puedan resistir mejor la sequía, el anegamiento y el daño causado por el viento (Turmel et al., 2011). </a:t>
            </a:r>
          </a:p>
        </p:txBody>
      </p:sp>
      <p:sp>
        <p:nvSpPr>
          <p:cNvPr id="4" name="3 Rectángulo"/>
          <p:cNvSpPr/>
          <p:nvPr/>
        </p:nvSpPr>
        <p:spPr>
          <a:xfrm>
            <a:off x="1048601" y="12980511"/>
            <a:ext cx="14616859" cy="2477601"/>
          </a:xfrm>
          <a:prstGeom prst="rect">
            <a:avLst/>
          </a:prstGeom>
        </p:spPr>
        <p:txBody>
          <a:bodyPr wrap="square">
            <a:spAutoFit/>
          </a:bodyPr>
          <a:lstStyle/>
          <a:p>
            <a:pPr algn="just">
              <a:spcAft>
                <a:spcPts val="1800"/>
              </a:spcAft>
            </a:pPr>
            <a:r>
              <a:rPr lang="es-PA" sz="6000" b="1" dirty="0">
                <a:latin typeface="+mn-lt"/>
                <a:cs typeface="Arial" panose="020B0604020202020204" pitchFamily="34" charset="0"/>
              </a:rPr>
              <a:t>OBJETIVO</a:t>
            </a:r>
          </a:p>
          <a:p>
            <a:pPr lvl="0" algn="just"/>
            <a:r>
              <a:rPr lang="es-MX" sz="4000" dirty="0">
                <a:latin typeface="+mn-lt"/>
                <a:cs typeface="Arial" panose="020B0604020202020204" pitchFamily="34" charset="0"/>
              </a:rPr>
              <a:t>Comparar dos sistemas de producción de arroz (</a:t>
            </a:r>
            <a:r>
              <a:rPr lang="es-MX" sz="4000" i="1" dirty="0">
                <a:latin typeface="+mn-lt"/>
                <a:cs typeface="Arial" panose="020B0604020202020204" pitchFamily="34" charset="0"/>
              </a:rPr>
              <a:t>Oryza sativa </a:t>
            </a:r>
            <a:r>
              <a:rPr lang="es-MX" sz="4000" dirty="0">
                <a:latin typeface="+mn-lt"/>
                <a:cs typeface="Arial" panose="020B0604020202020204" pitchFamily="34" charset="0"/>
              </a:rPr>
              <a:t>L.), SICA y SC, en fincas de agricultura familiar en Panamá</a:t>
            </a:r>
            <a:endParaRPr lang="es-PA" sz="4000" dirty="0">
              <a:latin typeface="+mn-lt"/>
              <a:cs typeface="Arial" panose="020B0604020202020204" pitchFamily="34" charset="0"/>
            </a:endParaRPr>
          </a:p>
        </p:txBody>
      </p:sp>
      <p:cxnSp>
        <p:nvCxnSpPr>
          <p:cNvPr id="15" name="14 Conector recto"/>
          <p:cNvCxnSpPr/>
          <p:nvPr/>
        </p:nvCxnSpPr>
        <p:spPr>
          <a:xfrm>
            <a:off x="1141767" y="41475903"/>
            <a:ext cx="14006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16368088" y="7258050"/>
            <a:ext cx="0" cy="331470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56" name="Rectángulo 55">
            <a:extLst>
              <a:ext uri="{FF2B5EF4-FFF2-40B4-BE49-F238E27FC236}">
                <a16:creationId xmlns:a16="http://schemas.microsoft.com/office/drawing/2014/main" id="{A3FB9D75-C5C6-439C-AE96-9362A2683DD7}"/>
              </a:ext>
            </a:extLst>
          </p:cNvPr>
          <p:cNvSpPr/>
          <p:nvPr/>
        </p:nvSpPr>
        <p:spPr>
          <a:xfrm>
            <a:off x="9346141" y="34853790"/>
            <a:ext cx="5877348" cy="1077218"/>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Evaluación de parcelas SICA Chepo-Panamá Este.</a:t>
            </a:r>
            <a:endParaRPr lang="es-PA" sz="3200" spc="-30" dirty="0">
              <a:solidFill>
                <a:prstClr val="black"/>
              </a:solidFill>
              <a:latin typeface="+mn-lt"/>
              <a:cs typeface="Arial" panose="020B0604020202020204" pitchFamily="34" charset="0"/>
            </a:endParaRPr>
          </a:p>
        </p:txBody>
      </p:sp>
      <p:sp>
        <p:nvSpPr>
          <p:cNvPr id="49" name="Rectángulo 48">
            <a:extLst>
              <a:ext uri="{FF2B5EF4-FFF2-40B4-BE49-F238E27FC236}">
                <a16:creationId xmlns:a16="http://schemas.microsoft.com/office/drawing/2014/main" id="{F87202B3-41FA-40FF-A971-D00BCDC252E1}"/>
              </a:ext>
            </a:extLst>
          </p:cNvPr>
          <p:cNvSpPr/>
          <p:nvPr/>
        </p:nvSpPr>
        <p:spPr>
          <a:xfrm>
            <a:off x="9430943" y="29378578"/>
            <a:ext cx="5996012" cy="1077218"/>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Nivelación de parcela SICA en Capira-Panamá Oeste. </a:t>
            </a:r>
            <a:endParaRPr lang="es-PA" sz="3200" spc="-30" dirty="0">
              <a:solidFill>
                <a:prstClr val="black"/>
              </a:solidFill>
              <a:latin typeface="+mn-lt"/>
              <a:cs typeface="Arial" panose="020B0604020202020204" pitchFamily="34" charset="0"/>
            </a:endParaRPr>
          </a:p>
        </p:txBody>
      </p:sp>
      <p:sp>
        <p:nvSpPr>
          <p:cNvPr id="8" name="Rectángulo 7"/>
          <p:cNvSpPr/>
          <p:nvPr/>
        </p:nvSpPr>
        <p:spPr>
          <a:xfrm>
            <a:off x="1141767" y="16617226"/>
            <a:ext cx="14523694" cy="8710077"/>
          </a:xfrm>
          <a:prstGeom prst="rect">
            <a:avLst/>
          </a:prstGeom>
        </p:spPr>
        <p:txBody>
          <a:bodyPr wrap="square">
            <a:spAutoFit/>
          </a:bodyPr>
          <a:lstStyle/>
          <a:p>
            <a:pPr algn="just"/>
            <a:r>
              <a:rPr lang="es-MX" sz="4000" dirty="0">
                <a:latin typeface="+mn-lt"/>
                <a:cs typeface="Arial" panose="020B0604020202020204" pitchFamily="34" charset="0"/>
              </a:rPr>
              <a:t>Se llevó a cabo un experimento durante dos ciclos agrícolas 2021-2022 y 2022-2023 en ocho localidades: Tonosí (Los Santos), Santa Fé (Veraguas); Olá (Coclé); Capira (Panamá Oeste); La Zanguenga (Panamá Oeste), Las Pavas (Panamá Oeste), Caño Quebrado Abajo (Panamá Oeste), y Chepo (Panamá Este). El material genético utilizado fue semilla de la variedad de arroz I-FL-6918, categoría básica, proveniente de los viveros del IDIAP en Río Hato. Se implementaron 16 parcelas experimentales de 100 m</a:t>
            </a:r>
            <a:r>
              <a:rPr lang="es-MX" sz="4000" baseline="30000" dirty="0">
                <a:latin typeface="+mn-lt"/>
                <a:cs typeface="Arial" panose="020B0604020202020204" pitchFamily="34" charset="0"/>
              </a:rPr>
              <a:t>2</a:t>
            </a:r>
            <a:r>
              <a:rPr lang="es-MX" sz="4000" dirty="0">
                <a:latin typeface="+mn-lt"/>
                <a:cs typeface="Arial" panose="020B0604020202020204" pitchFamily="34" charset="0"/>
              </a:rPr>
              <a:t> en fincas de productores colaboradores. La validación consistió en comparar la siembra tradicional SC y el sistema SICA. Se evaluó el rendimiento en ambos sistemas durante los dos ciclos de siembra, realizando análisis estadísticos de las variables asociadas a los componentes de rendimiento y características agronómicas mediante la prueba "t" de Student.</a:t>
            </a:r>
          </a:p>
        </p:txBody>
      </p:sp>
      <p:sp>
        <p:nvSpPr>
          <p:cNvPr id="9" name="Rectángulo 8"/>
          <p:cNvSpPr/>
          <p:nvPr/>
        </p:nvSpPr>
        <p:spPr>
          <a:xfrm>
            <a:off x="1048601" y="15621883"/>
            <a:ext cx="8231612" cy="1015663"/>
          </a:xfrm>
          <a:prstGeom prst="rect">
            <a:avLst/>
          </a:prstGeom>
        </p:spPr>
        <p:txBody>
          <a:bodyPr wrap="none">
            <a:spAutoFit/>
          </a:bodyPr>
          <a:lstStyle/>
          <a:p>
            <a:pPr algn="just">
              <a:spcAft>
                <a:spcPts val="1200"/>
              </a:spcAft>
            </a:pPr>
            <a:r>
              <a:rPr lang="es-PA" sz="6000" b="1" dirty="0">
                <a:latin typeface="+mn-lt"/>
              </a:rPr>
              <a:t>MATERIALES Y MÉTODOS</a:t>
            </a:r>
          </a:p>
        </p:txBody>
      </p:sp>
      <p:sp>
        <p:nvSpPr>
          <p:cNvPr id="16" name="Rectángulo 15"/>
          <p:cNvSpPr/>
          <p:nvPr/>
        </p:nvSpPr>
        <p:spPr>
          <a:xfrm>
            <a:off x="16921706" y="5676248"/>
            <a:ext cx="15109503" cy="7402026"/>
          </a:xfrm>
          <a:prstGeom prst="rect">
            <a:avLst/>
          </a:prstGeom>
        </p:spPr>
        <p:txBody>
          <a:bodyPr wrap="square">
            <a:spAutoFit/>
          </a:bodyPr>
          <a:lstStyle/>
          <a:p>
            <a:pPr algn="just">
              <a:spcAft>
                <a:spcPts val="1800"/>
              </a:spcAft>
            </a:pPr>
            <a:r>
              <a:rPr lang="es-PA" sz="6000" b="1" dirty="0">
                <a:latin typeface="+mn-lt"/>
                <a:cs typeface="Arial" panose="020B0604020202020204" pitchFamily="34" charset="0"/>
              </a:rPr>
              <a:t>RESULTADOS</a:t>
            </a:r>
          </a:p>
          <a:p>
            <a:pPr algn="just"/>
            <a:r>
              <a:rPr lang="es-MX" sz="4000" dirty="0">
                <a:latin typeface="+mn-lt"/>
                <a:cs typeface="Arial" panose="020B0604020202020204" pitchFamily="34" charset="0"/>
              </a:rPr>
              <a:t>Ambos sistemas, SICA y SC, demostraron moderada resistencia a las principales enfermedades, con bajos niveles de incidencia y severidad. En cuanto a la variable de acame, el tratamiento SC mostró tallos débiles con tendencia al acame, mientras que el SICA presentó tallos fuertes sin tendencia al volcamiento (Gráfica 1). El análisis estadístico indicó que los rendimientos del cultivo de arroz en los tratamientos SICA y SC son estadísticamente similares (P&lt;0.05). Los rendimientos promedio del SICA fueron de 7,4 y 4,4 t ha</a:t>
            </a:r>
            <a:r>
              <a:rPr lang="es-MX" sz="4000" baseline="30000" dirty="0">
                <a:latin typeface="+mn-lt"/>
                <a:cs typeface="Arial" panose="020B0604020202020204" pitchFamily="34" charset="0"/>
              </a:rPr>
              <a:t>-1</a:t>
            </a:r>
            <a:r>
              <a:rPr lang="es-MX" sz="4000" dirty="0">
                <a:latin typeface="+mn-lt"/>
                <a:cs typeface="Arial" panose="020B0604020202020204" pitchFamily="34" charset="0"/>
              </a:rPr>
              <a:t> en los ciclos de siembra 1 y 2, respectivamente. En el sistema SC, los rendimientos promedio fueron de 6,3 y 3,6 t ha</a:t>
            </a:r>
            <a:r>
              <a:rPr lang="es-MX" sz="4000" baseline="30000" dirty="0">
                <a:latin typeface="+mn-lt"/>
                <a:cs typeface="Arial" panose="020B0604020202020204" pitchFamily="34" charset="0"/>
              </a:rPr>
              <a:t>-1</a:t>
            </a:r>
            <a:r>
              <a:rPr lang="es-MX" sz="4000" dirty="0">
                <a:latin typeface="+mn-lt"/>
                <a:cs typeface="Arial" panose="020B0604020202020204" pitchFamily="34" charset="0"/>
              </a:rPr>
              <a:t> en los mismos ciclos (Gráfica 2).</a:t>
            </a:r>
            <a:endParaRPr lang="es-MX" sz="4000" dirty="0">
              <a:solidFill>
                <a:prstClr val="black"/>
              </a:solidFill>
              <a:latin typeface="+mn-lt"/>
              <a:cs typeface="Arial" panose="020B0604020202020204" pitchFamily="34" charset="0"/>
            </a:endParaRPr>
          </a:p>
        </p:txBody>
      </p:sp>
      <p:sp>
        <p:nvSpPr>
          <p:cNvPr id="18" name="Rectángulo 17"/>
          <p:cNvSpPr/>
          <p:nvPr/>
        </p:nvSpPr>
        <p:spPr>
          <a:xfrm>
            <a:off x="16965863" y="18085021"/>
            <a:ext cx="15109503" cy="2554545"/>
          </a:xfrm>
          <a:prstGeom prst="rect">
            <a:avLst/>
          </a:prstGeom>
        </p:spPr>
        <p:txBody>
          <a:bodyPr wrap="square">
            <a:spAutoFit/>
          </a:bodyPr>
          <a:lstStyle/>
          <a:p>
            <a:pPr algn="just"/>
            <a:r>
              <a:rPr lang="es-MX" sz="4000" dirty="0">
                <a:solidFill>
                  <a:prstClr val="black"/>
                </a:solidFill>
                <a:latin typeface="+mn-lt"/>
                <a:cs typeface="Arial" panose="020B0604020202020204" pitchFamily="34" charset="0"/>
              </a:rPr>
              <a:t>Los resultados de las evaluaciones a las principales características agronómicas y de rendimiento en el cultivo de arroz, con sus respectivas comparaciones de medias, entre las metodologías SICA y SC se presentan en las Gráficas 3, 4, 5, 6, 7 y 8.</a:t>
            </a:r>
          </a:p>
        </p:txBody>
      </p:sp>
      <p:cxnSp>
        <p:nvCxnSpPr>
          <p:cNvPr id="24" name="Conector recto 23"/>
          <p:cNvCxnSpPr/>
          <p:nvPr/>
        </p:nvCxnSpPr>
        <p:spPr>
          <a:xfrm>
            <a:off x="0" y="43118080"/>
            <a:ext cx="32399286" cy="0"/>
          </a:xfrm>
          <a:prstGeom prst="line">
            <a:avLst/>
          </a:prstGeom>
          <a:ln w="174625" cmpd="thinThick">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1" name="Rectángulo 60">
            <a:extLst>
              <a:ext uri="{FF2B5EF4-FFF2-40B4-BE49-F238E27FC236}">
                <a16:creationId xmlns:a16="http://schemas.microsoft.com/office/drawing/2014/main" id="{5C2FF7E5-EC9B-4D8B-AD98-7F23162D5C20}"/>
              </a:ext>
            </a:extLst>
          </p:cNvPr>
          <p:cNvSpPr/>
          <p:nvPr/>
        </p:nvSpPr>
        <p:spPr>
          <a:xfrm>
            <a:off x="16966296" y="17493707"/>
            <a:ext cx="7527563" cy="584775"/>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Gráfica 1. Variable acame</a:t>
            </a:r>
            <a:endParaRPr lang="es-PA" sz="3200" spc="-30" dirty="0">
              <a:solidFill>
                <a:prstClr val="black"/>
              </a:solidFill>
              <a:latin typeface="+mn-lt"/>
              <a:cs typeface="Arial" panose="020B0604020202020204" pitchFamily="34" charset="0"/>
            </a:endParaRPr>
          </a:p>
        </p:txBody>
      </p:sp>
      <p:pic>
        <p:nvPicPr>
          <p:cNvPr id="22" name="Imagen 21">
            <a:extLst>
              <a:ext uri="{FF2B5EF4-FFF2-40B4-BE49-F238E27FC236}">
                <a16:creationId xmlns:a16="http://schemas.microsoft.com/office/drawing/2014/main" id="{CA3DBFCE-5909-44D7-8759-599771B18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598" y="158910"/>
            <a:ext cx="2485854" cy="1590742"/>
          </a:xfrm>
          <a:prstGeom prst="rect">
            <a:avLst/>
          </a:prstGeom>
        </p:spPr>
      </p:pic>
      <p:pic>
        <p:nvPicPr>
          <p:cNvPr id="3" name="Imagen 2">
            <a:extLst>
              <a:ext uri="{FF2B5EF4-FFF2-40B4-BE49-F238E27FC236}">
                <a16:creationId xmlns:a16="http://schemas.microsoft.com/office/drawing/2014/main" id="{BC4B53DB-C249-444D-9B41-91B15C61FC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17384" y="41068119"/>
            <a:ext cx="1901407" cy="1901407"/>
          </a:xfrm>
          <a:prstGeom prst="rect">
            <a:avLst/>
          </a:prstGeom>
        </p:spPr>
      </p:pic>
      <p:pic>
        <p:nvPicPr>
          <p:cNvPr id="11" name="Imagen 10">
            <a:extLst>
              <a:ext uri="{FF2B5EF4-FFF2-40B4-BE49-F238E27FC236}">
                <a16:creationId xmlns:a16="http://schemas.microsoft.com/office/drawing/2014/main" id="{AC20F2E5-6BB8-45B2-A065-F8B61FB1D5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325" y="1904598"/>
            <a:ext cx="4898546" cy="2242790"/>
          </a:xfrm>
          <a:prstGeom prst="rect">
            <a:avLst/>
          </a:prstGeom>
        </p:spPr>
      </p:pic>
      <p:pic>
        <p:nvPicPr>
          <p:cNvPr id="20" name="Imagen 19">
            <a:extLst>
              <a:ext uri="{FF2B5EF4-FFF2-40B4-BE49-F238E27FC236}">
                <a16:creationId xmlns:a16="http://schemas.microsoft.com/office/drawing/2014/main" id="{8FEA8917-9247-4317-A10A-65B327F50D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361" y="158909"/>
            <a:ext cx="2326660" cy="1590743"/>
          </a:xfrm>
          <a:prstGeom prst="rect">
            <a:avLst/>
          </a:prstGeom>
        </p:spPr>
      </p:pic>
      <p:sp>
        <p:nvSpPr>
          <p:cNvPr id="47" name="Rectángulo 46">
            <a:extLst>
              <a:ext uri="{FF2B5EF4-FFF2-40B4-BE49-F238E27FC236}">
                <a16:creationId xmlns:a16="http://schemas.microsoft.com/office/drawing/2014/main" id="{452E3A04-A9CA-438F-A590-C59625145F38}"/>
              </a:ext>
            </a:extLst>
          </p:cNvPr>
          <p:cNvSpPr/>
          <p:nvPr/>
        </p:nvSpPr>
        <p:spPr>
          <a:xfrm>
            <a:off x="1730733" y="40123899"/>
            <a:ext cx="6867347" cy="1077218"/>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Productores colaboradores SICA en Olá-Coclé.</a:t>
            </a:r>
            <a:endParaRPr lang="es-PA" sz="3200" spc="-30" dirty="0">
              <a:solidFill>
                <a:prstClr val="black"/>
              </a:solidFill>
              <a:latin typeface="+mn-lt"/>
              <a:cs typeface="Arial" panose="020B0604020202020204" pitchFamily="34" charset="0"/>
            </a:endParaRPr>
          </a:p>
        </p:txBody>
      </p:sp>
      <p:sp>
        <p:nvSpPr>
          <p:cNvPr id="48" name="Rectángulo 47">
            <a:extLst>
              <a:ext uri="{FF2B5EF4-FFF2-40B4-BE49-F238E27FC236}">
                <a16:creationId xmlns:a16="http://schemas.microsoft.com/office/drawing/2014/main" id="{C945125A-C738-4CFB-A46F-067C9DF529D8}"/>
              </a:ext>
            </a:extLst>
          </p:cNvPr>
          <p:cNvSpPr/>
          <p:nvPr/>
        </p:nvSpPr>
        <p:spPr>
          <a:xfrm>
            <a:off x="1641817" y="34853791"/>
            <a:ext cx="7090013" cy="1077218"/>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Siembra de Parcelas SICA en Tonosí-Los Santos.</a:t>
            </a:r>
            <a:endParaRPr lang="es-PA" sz="3200" spc="-30" dirty="0">
              <a:solidFill>
                <a:prstClr val="black"/>
              </a:solidFill>
              <a:latin typeface="+mn-lt"/>
              <a:cs typeface="Arial" panose="020B0604020202020204" pitchFamily="34" charset="0"/>
            </a:endParaRPr>
          </a:p>
        </p:txBody>
      </p:sp>
      <p:pic>
        <p:nvPicPr>
          <p:cNvPr id="29" name="Imagen 28">
            <a:extLst>
              <a:ext uri="{FF2B5EF4-FFF2-40B4-BE49-F238E27FC236}">
                <a16:creationId xmlns:a16="http://schemas.microsoft.com/office/drawing/2014/main" id="{807049AA-0A3A-4D3D-840A-FBC756F291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40465" y="35997733"/>
            <a:ext cx="5359346" cy="4019510"/>
          </a:xfrm>
          <a:prstGeom prst="rect">
            <a:avLst/>
          </a:prstGeom>
        </p:spPr>
      </p:pic>
      <p:sp>
        <p:nvSpPr>
          <p:cNvPr id="58" name="Rectángulo 57">
            <a:extLst>
              <a:ext uri="{FF2B5EF4-FFF2-40B4-BE49-F238E27FC236}">
                <a16:creationId xmlns:a16="http://schemas.microsoft.com/office/drawing/2014/main" id="{4338482C-5C8E-470D-A04E-BB26478A34C1}"/>
              </a:ext>
            </a:extLst>
          </p:cNvPr>
          <p:cNvSpPr/>
          <p:nvPr/>
        </p:nvSpPr>
        <p:spPr>
          <a:xfrm>
            <a:off x="9367966" y="40147996"/>
            <a:ext cx="5441014" cy="1077218"/>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Cosecha de parcelas  SICA en Las Pavas-Panamá Oeste.</a:t>
            </a:r>
            <a:endParaRPr lang="es-PA" sz="3200" spc="-30" dirty="0">
              <a:solidFill>
                <a:prstClr val="black"/>
              </a:solidFill>
              <a:latin typeface="+mn-lt"/>
              <a:cs typeface="Arial" panose="020B0604020202020204" pitchFamily="34" charset="0"/>
            </a:endParaRPr>
          </a:p>
        </p:txBody>
      </p:sp>
      <p:pic>
        <p:nvPicPr>
          <p:cNvPr id="31" name="Imagen 30">
            <a:extLst>
              <a:ext uri="{FF2B5EF4-FFF2-40B4-BE49-F238E27FC236}">
                <a16:creationId xmlns:a16="http://schemas.microsoft.com/office/drawing/2014/main" id="{F0008703-ABF5-4FAE-9B81-4A771D8C95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9155" y="30700393"/>
            <a:ext cx="7090013" cy="4035854"/>
          </a:xfrm>
          <a:prstGeom prst="rect">
            <a:avLst/>
          </a:prstGeom>
        </p:spPr>
      </p:pic>
      <p:pic>
        <p:nvPicPr>
          <p:cNvPr id="34" name="Imagen 33">
            <a:extLst>
              <a:ext uri="{FF2B5EF4-FFF2-40B4-BE49-F238E27FC236}">
                <a16:creationId xmlns:a16="http://schemas.microsoft.com/office/drawing/2014/main" id="{9F2361D8-1422-4EC1-9C94-103F4874BC3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41817" y="25444847"/>
            <a:ext cx="7203899" cy="3962144"/>
          </a:xfrm>
          <a:prstGeom prst="rect">
            <a:avLst/>
          </a:prstGeom>
        </p:spPr>
      </p:pic>
      <p:pic>
        <p:nvPicPr>
          <p:cNvPr id="38" name="Imagen 37">
            <a:extLst>
              <a:ext uri="{FF2B5EF4-FFF2-40B4-BE49-F238E27FC236}">
                <a16:creationId xmlns:a16="http://schemas.microsoft.com/office/drawing/2014/main" id="{395EC6C4-D1F7-4407-8005-DAC465825EB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90766" y="30700394"/>
            <a:ext cx="5712778" cy="4080556"/>
          </a:xfrm>
          <a:prstGeom prst="rect">
            <a:avLst/>
          </a:prstGeom>
        </p:spPr>
      </p:pic>
      <p:sp>
        <p:nvSpPr>
          <p:cNvPr id="60" name="Rectángulo 59">
            <a:extLst>
              <a:ext uri="{FF2B5EF4-FFF2-40B4-BE49-F238E27FC236}">
                <a16:creationId xmlns:a16="http://schemas.microsoft.com/office/drawing/2014/main" id="{70090B50-3486-41F9-9400-7B1C16B11188}"/>
              </a:ext>
            </a:extLst>
          </p:cNvPr>
          <p:cNvSpPr/>
          <p:nvPr/>
        </p:nvSpPr>
        <p:spPr>
          <a:xfrm>
            <a:off x="1694586" y="29381305"/>
            <a:ext cx="7156242" cy="1077218"/>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Preparación del terreno en  Santa Fé-Veraguas.</a:t>
            </a:r>
            <a:endParaRPr lang="es-PA" sz="3200" spc="-30" dirty="0">
              <a:solidFill>
                <a:prstClr val="black"/>
              </a:solidFill>
              <a:latin typeface="+mn-lt"/>
              <a:cs typeface="Arial" panose="020B0604020202020204" pitchFamily="34" charset="0"/>
            </a:endParaRPr>
          </a:p>
        </p:txBody>
      </p:sp>
      <p:pic>
        <p:nvPicPr>
          <p:cNvPr id="41" name="Imagen 40">
            <a:extLst>
              <a:ext uri="{FF2B5EF4-FFF2-40B4-BE49-F238E27FC236}">
                <a16:creationId xmlns:a16="http://schemas.microsoft.com/office/drawing/2014/main" id="{CA8D12FA-A2A5-49A1-8599-3D9BCE1201E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51187" y="25364083"/>
            <a:ext cx="4937902" cy="4042908"/>
          </a:xfrm>
          <a:prstGeom prst="rect">
            <a:avLst/>
          </a:prstGeom>
        </p:spPr>
      </p:pic>
      <p:pic>
        <p:nvPicPr>
          <p:cNvPr id="50" name="Imagen 49">
            <a:extLst>
              <a:ext uri="{FF2B5EF4-FFF2-40B4-BE49-F238E27FC236}">
                <a16:creationId xmlns:a16="http://schemas.microsoft.com/office/drawing/2014/main" id="{580B72C7-3A22-421F-9228-61FE99CE01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927" y="35988304"/>
            <a:ext cx="6789883" cy="4036925"/>
          </a:xfrm>
          <a:prstGeom prst="rect">
            <a:avLst/>
          </a:prstGeom>
        </p:spPr>
      </p:pic>
      <p:graphicFrame>
        <p:nvGraphicFramePr>
          <p:cNvPr id="10" name="Objeto 9">
            <a:extLst>
              <a:ext uri="{FF2B5EF4-FFF2-40B4-BE49-F238E27FC236}">
                <a16:creationId xmlns:a16="http://schemas.microsoft.com/office/drawing/2014/main" id="{576DB2FF-566F-4FFF-92D6-7C80BC0A9AFE}"/>
              </a:ext>
            </a:extLst>
          </p:cNvPr>
          <p:cNvGraphicFramePr>
            <a:graphicFrameLocks noChangeAspect="1"/>
          </p:cNvGraphicFramePr>
          <p:nvPr>
            <p:extLst>
              <p:ext uri="{D42A27DB-BD31-4B8C-83A1-F6EECF244321}">
                <p14:modId xmlns:p14="http://schemas.microsoft.com/office/powerpoint/2010/main" val="2058385242"/>
              </p:ext>
            </p:extLst>
          </p:nvPr>
        </p:nvGraphicFramePr>
        <p:xfrm>
          <a:off x="25290378" y="20580611"/>
          <a:ext cx="5794497" cy="4308859"/>
        </p:xfrm>
        <a:graphic>
          <a:graphicData uri="http://schemas.openxmlformats.org/presentationml/2006/ole">
            <mc:AlternateContent xmlns:mc="http://schemas.openxmlformats.org/markup-compatibility/2006">
              <mc:Choice xmlns:v="urn:schemas-microsoft-com:vml" Requires="v">
                <p:oleObj spid="_x0000_s1799" name="Worksheet" r:id="rId15" imgW="4572058" imgH="3400437" progId="Excel.Sheet.12">
                  <p:link updateAutomatic="1"/>
                </p:oleObj>
              </mc:Choice>
              <mc:Fallback>
                <p:oleObj name="Worksheet" r:id="rId15" imgW="4572058" imgH="3400437" progId="Excel.Sheet.12">
                  <p:link updateAutomatic="1"/>
                  <p:pic>
                    <p:nvPicPr>
                      <p:cNvPr id="0" name=""/>
                      <p:cNvPicPr/>
                      <p:nvPr/>
                    </p:nvPicPr>
                    <p:blipFill>
                      <a:blip r:embed="rId16"/>
                      <a:stretch>
                        <a:fillRect/>
                      </a:stretch>
                    </p:blipFill>
                    <p:spPr>
                      <a:xfrm>
                        <a:off x="25290378" y="20580611"/>
                        <a:ext cx="5794497" cy="4308859"/>
                      </a:xfrm>
                      <a:prstGeom prst="rect">
                        <a:avLst/>
                      </a:prstGeom>
                      <a:ln>
                        <a:solidFill>
                          <a:srgbClr val="00B0F0"/>
                        </a:solidFill>
                      </a:ln>
                    </p:spPr>
                  </p:pic>
                </p:oleObj>
              </mc:Fallback>
            </mc:AlternateContent>
          </a:graphicData>
        </a:graphic>
      </p:graphicFrame>
      <p:graphicFrame>
        <p:nvGraphicFramePr>
          <p:cNvPr id="12" name="Objeto 11">
            <a:extLst>
              <a:ext uri="{FF2B5EF4-FFF2-40B4-BE49-F238E27FC236}">
                <a16:creationId xmlns:a16="http://schemas.microsoft.com/office/drawing/2014/main" id="{54FA8F68-AC96-400B-9A11-D1B565252FD8}"/>
              </a:ext>
            </a:extLst>
          </p:cNvPr>
          <p:cNvGraphicFramePr>
            <a:graphicFrameLocks noChangeAspect="1"/>
          </p:cNvGraphicFramePr>
          <p:nvPr>
            <p:extLst>
              <p:ext uri="{D42A27DB-BD31-4B8C-83A1-F6EECF244321}">
                <p14:modId xmlns:p14="http://schemas.microsoft.com/office/powerpoint/2010/main" val="3602854525"/>
              </p:ext>
            </p:extLst>
          </p:nvPr>
        </p:nvGraphicFramePr>
        <p:xfrm>
          <a:off x="17264006" y="25853522"/>
          <a:ext cx="6932142" cy="4332589"/>
        </p:xfrm>
        <a:graphic>
          <a:graphicData uri="http://schemas.openxmlformats.org/presentationml/2006/ole">
            <mc:AlternateContent xmlns:mc="http://schemas.openxmlformats.org/markup-compatibility/2006">
              <mc:Choice xmlns:v="urn:schemas-microsoft-com:vml" Requires="v">
                <p:oleObj spid="_x0000_s1800" name="Worksheet" r:id="rId17" imgW="4572058" imgH="2857453" progId="Excel.Sheet.12">
                  <p:link updateAutomatic="1"/>
                </p:oleObj>
              </mc:Choice>
              <mc:Fallback>
                <p:oleObj name="Worksheet" r:id="rId17" imgW="4572058" imgH="2857453" progId="Excel.Sheet.12">
                  <p:link updateAutomatic="1"/>
                  <p:pic>
                    <p:nvPicPr>
                      <p:cNvPr id="0" name=""/>
                      <p:cNvPicPr/>
                      <p:nvPr/>
                    </p:nvPicPr>
                    <p:blipFill>
                      <a:blip r:embed="rId18"/>
                      <a:stretch>
                        <a:fillRect/>
                      </a:stretch>
                    </p:blipFill>
                    <p:spPr>
                      <a:xfrm>
                        <a:off x="17264006" y="25853522"/>
                        <a:ext cx="6932142" cy="4332589"/>
                      </a:xfrm>
                      <a:prstGeom prst="rect">
                        <a:avLst/>
                      </a:prstGeom>
                      <a:ln>
                        <a:solidFill>
                          <a:srgbClr val="00B0F0"/>
                        </a:solidFill>
                      </a:ln>
                    </p:spPr>
                  </p:pic>
                </p:oleObj>
              </mc:Fallback>
            </mc:AlternateContent>
          </a:graphicData>
        </a:graphic>
      </p:graphicFrame>
      <p:graphicFrame>
        <p:nvGraphicFramePr>
          <p:cNvPr id="13" name="Objeto 12">
            <a:extLst>
              <a:ext uri="{FF2B5EF4-FFF2-40B4-BE49-F238E27FC236}">
                <a16:creationId xmlns:a16="http://schemas.microsoft.com/office/drawing/2014/main" id="{158DC02A-62E4-4A42-937F-6D6DD1A25F82}"/>
              </a:ext>
            </a:extLst>
          </p:cNvPr>
          <p:cNvGraphicFramePr>
            <a:graphicFrameLocks noChangeAspect="1"/>
          </p:cNvGraphicFramePr>
          <p:nvPr>
            <p:extLst>
              <p:ext uri="{D42A27DB-BD31-4B8C-83A1-F6EECF244321}">
                <p14:modId xmlns:p14="http://schemas.microsoft.com/office/powerpoint/2010/main" val="1034431369"/>
              </p:ext>
            </p:extLst>
          </p:nvPr>
        </p:nvGraphicFramePr>
        <p:xfrm>
          <a:off x="25260129" y="25831377"/>
          <a:ext cx="5824742" cy="4343531"/>
        </p:xfrm>
        <a:graphic>
          <a:graphicData uri="http://schemas.openxmlformats.org/presentationml/2006/ole">
            <mc:AlternateContent xmlns:mc="http://schemas.openxmlformats.org/markup-compatibility/2006">
              <mc:Choice xmlns:v="urn:schemas-microsoft-com:vml" Requires="v">
                <p:oleObj spid="_x0000_s1801" name="Worksheet" r:id="rId19" imgW="4572058" imgH="3133847" progId="Excel.Sheet.12">
                  <p:link updateAutomatic="1"/>
                </p:oleObj>
              </mc:Choice>
              <mc:Fallback>
                <p:oleObj name="Worksheet" r:id="rId19" imgW="4572058" imgH="3133847" progId="Excel.Sheet.12">
                  <p:link updateAutomatic="1"/>
                  <p:pic>
                    <p:nvPicPr>
                      <p:cNvPr id="0" name=""/>
                      <p:cNvPicPr/>
                      <p:nvPr/>
                    </p:nvPicPr>
                    <p:blipFill>
                      <a:blip r:embed="rId20"/>
                      <a:stretch>
                        <a:fillRect/>
                      </a:stretch>
                    </p:blipFill>
                    <p:spPr>
                      <a:xfrm>
                        <a:off x="25260129" y="25831377"/>
                        <a:ext cx="5824742" cy="4343531"/>
                      </a:xfrm>
                      <a:prstGeom prst="rect">
                        <a:avLst/>
                      </a:prstGeom>
                      <a:ln>
                        <a:solidFill>
                          <a:srgbClr val="00B0F0"/>
                        </a:solidFill>
                      </a:ln>
                    </p:spPr>
                  </p:pic>
                </p:oleObj>
              </mc:Fallback>
            </mc:AlternateContent>
          </a:graphicData>
        </a:graphic>
      </p:graphicFrame>
      <p:graphicFrame>
        <p:nvGraphicFramePr>
          <p:cNvPr id="21" name="Objeto 20">
            <a:extLst>
              <a:ext uri="{FF2B5EF4-FFF2-40B4-BE49-F238E27FC236}">
                <a16:creationId xmlns:a16="http://schemas.microsoft.com/office/drawing/2014/main" id="{92CBA94F-C55E-4EEC-8297-21EF84E5DBC9}"/>
              </a:ext>
            </a:extLst>
          </p:cNvPr>
          <p:cNvGraphicFramePr>
            <a:graphicFrameLocks noChangeAspect="1"/>
          </p:cNvGraphicFramePr>
          <p:nvPr>
            <p:extLst>
              <p:ext uri="{D42A27DB-BD31-4B8C-83A1-F6EECF244321}">
                <p14:modId xmlns:p14="http://schemas.microsoft.com/office/powerpoint/2010/main" val="2913373624"/>
              </p:ext>
            </p:extLst>
          </p:nvPr>
        </p:nvGraphicFramePr>
        <p:xfrm>
          <a:off x="24760226" y="13095784"/>
          <a:ext cx="6787995" cy="4411165"/>
        </p:xfrm>
        <a:graphic>
          <a:graphicData uri="http://schemas.openxmlformats.org/presentationml/2006/ole">
            <mc:AlternateContent xmlns:mc="http://schemas.openxmlformats.org/markup-compatibility/2006">
              <mc:Choice xmlns:v="urn:schemas-microsoft-com:vml" Requires="v">
                <p:oleObj spid="_x0000_s1802" name="Worksheet" r:id="rId21" imgW="5457875" imgH="2962279" progId="Excel.Sheet.12">
                  <p:link updateAutomatic="1"/>
                </p:oleObj>
              </mc:Choice>
              <mc:Fallback>
                <p:oleObj name="Worksheet" r:id="rId21" imgW="5457875" imgH="2962279" progId="Excel.Sheet.12">
                  <p:link updateAutomatic="1"/>
                  <p:pic>
                    <p:nvPicPr>
                      <p:cNvPr id="0" name=""/>
                      <p:cNvPicPr/>
                      <p:nvPr/>
                    </p:nvPicPr>
                    <p:blipFill>
                      <a:blip r:embed="rId22"/>
                      <a:stretch>
                        <a:fillRect/>
                      </a:stretch>
                    </p:blipFill>
                    <p:spPr>
                      <a:xfrm>
                        <a:off x="24760226" y="13095784"/>
                        <a:ext cx="6787995" cy="4411165"/>
                      </a:xfrm>
                      <a:prstGeom prst="rect">
                        <a:avLst/>
                      </a:prstGeom>
                      <a:ln>
                        <a:solidFill>
                          <a:srgbClr val="00B0F0"/>
                        </a:solidFill>
                      </a:ln>
                    </p:spPr>
                  </p:pic>
                </p:oleObj>
              </mc:Fallback>
            </mc:AlternateContent>
          </a:graphicData>
        </a:graphic>
      </p:graphicFrame>
      <p:graphicFrame>
        <p:nvGraphicFramePr>
          <p:cNvPr id="23" name="Objeto 22">
            <a:extLst>
              <a:ext uri="{FF2B5EF4-FFF2-40B4-BE49-F238E27FC236}">
                <a16:creationId xmlns:a16="http://schemas.microsoft.com/office/drawing/2014/main" id="{C58A48DB-9615-4CA7-A44E-813A480CBC87}"/>
              </a:ext>
            </a:extLst>
          </p:cNvPr>
          <p:cNvGraphicFramePr>
            <a:graphicFrameLocks noChangeAspect="1"/>
          </p:cNvGraphicFramePr>
          <p:nvPr>
            <p:extLst>
              <p:ext uri="{D42A27DB-BD31-4B8C-83A1-F6EECF244321}">
                <p14:modId xmlns:p14="http://schemas.microsoft.com/office/powerpoint/2010/main" val="2648721743"/>
              </p:ext>
            </p:extLst>
          </p:nvPr>
        </p:nvGraphicFramePr>
        <p:xfrm>
          <a:off x="17177567" y="20603254"/>
          <a:ext cx="7072710" cy="4282714"/>
        </p:xfrm>
        <a:graphic>
          <a:graphicData uri="http://schemas.openxmlformats.org/presentationml/2006/ole">
            <mc:AlternateContent xmlns:mc="http://schemas.openxmlformats.org/markup-compatibility/2006">
              <mc:Choice xmlns:v="urn:schemas-microsoft-com:vml" Requires="v">
                <p:oleObj spid="_x0000_s1803" name="Worksheet" r:id="rId23" imgW="5448419" imgH="3047874" progId="Excel.Sheet.12">
                  <p:link updateAutomatic="1"/>
                </p:oleObj>
              </mc:Choice>
              <mc:Fallback>
                <p:oleObj name="Worksheet" r:id="rId23" imgW="5448419" imgH="3047874" progId="Excel.Sheet.12">
                  <p:link updateAutomatic="1"/>
                  <p:pic>
                    <p:nvPicPr>
                      <p:cNvPr id="0" name=""/>
                      <p:cNvPicPr/>
                      <p:nvPr/>
                    </p:nvPicPr>
                    <p:blipFill>
                      <a:blip r:embed="rId24"/>
                      <a:stretch>
                        <a:fillRect/>
                      </a:stretch>
                    </p:blipFill>
                    <p:spPr>
                      <a:xfrm>
                        <a:off x="17177567" y="20603254"/>
                        <a:ext cx="7072710" cy="4282714"/>
                      </a:xfrm>
                      <a:prstGeom prst="rect">
                        <a:avLst/>
                      </a:prstGeom>
                      <a:ln>
                        <a:solidFill>
                          <a:srgbClr val="00B0F0"/>
                        </a:solidFill>
                      </a:ln>
                    </p:spPr>
                  </p:pic>
                </p:oleObj>
              </mc:Fallback>
            </mc:AlternateContent>
          </a:graphicData>
        </a:graphic>
      </p:graphicFrame>
      <p:graphicFrame>
        <p:nvGraphicFramePr>
          <p:cNvPr id="2" name="Objeto 1">
            <a:extLst>
              <a:ext uri="{FF2B5EF4-FFF2-40B4-BE49-F238E27FC236}">
                <a16:creationId xmlns:a16="http://schemas.microsoft.com/office/drawing/2014/main" id="{B346BC34-85E0-46D2-A871-AC9683424400}"/>
              </a:ext>
            </a:extLst>
          </p:cNvPr>
          <p:cNvGraphicFramePr>
            <a:graphicFrameLocks noChangeAspect="1"/>
          </p:cNvGraphicFramePr>
          <p:nvPr>
            <p:extLst>
              <p:ext uri="{D42A27DB-BD31-4B8C-83A1-F6EECF244321}">
                <p14:modId xmlns:p14="http://schemas.microsoft.com/office/powerpoint/2010/main" val="216703694"/>
              </p:ext>
            </p:extLst>
          </p:nvPr>
        </p:nvGraphicFramePr>
        <p:xfrm>
          <a:off x="17329508" y="30944396"/>
          <a:ext cx="6866640" cy="4233908"/>
        </p:xfrm>
        <a:graphic>
          <a:graphicData uri="http://schemas.openxmlformats.org/presentationml/2006/ole">
            <mc:AlternateContent xmlns:mc="http://schemas.openxmlformats.org/markup-compatibility/2006">
              <mc:Choice xmlns:v="urn:schemas-microsoft-com:vml" Requires="v">
                <p:oleObj spid="_x0000_s1804" name="Worksheet" r:id="rId25" imgW="4572058" imgH="3133847" progId="Excel.Sheet.12">
                  <p:link updateAutomatic="1"/>
                </p:oleObj>
              </mc:Choice>
              <mc:Fallback>
                <p:oleObj name="Worksheet" r:id="rId25" imgW="4572058" imgH="3133847" progId="Excel.Sheet.12">
                  <p:link updateAutomatic="1"/>
                  <p:pic>
                    <p:nvPicPr>
                      <p:cNvPr id="0" name=""/>
                      <p:cNvPicPr/>
                      <p:nvPr/>
                    </p:nvPicPr>
                    <p:blipFill>
                      <a:blip r:embed="rId26"/>
                      <a:stretch>
                        <a:fillRect/>
                      </a:stretch>
                    </p:blipFill>
                    <p:spPr>
                      <a:xfrm>
                        <a:off x="17329508" y="30944396"/>
                        <a:ext cx="6866640" cy="4233908"/>
                      </a:xfrm>
                      <a:prstGeom prst="rect">
                        <a:avLst/>
                      </a:prstGeom>
                      <a:ln>
                        <a:solidFill>
                          <a:srgbClr val="00B0F0"/>
                        </a:solidFill>
                      </a:ln>
                    </p:spPr>
                  </p:pic>
                </p:oleObj>
              </mc:Fallback>
            </mc:AlternateContent>
          </a:graphicData>
        </a:graphic>
      </p:graphicFrame>
      <p:graphicFrame>
        <p:nvGraphicFramePr>
          <p:cNvPr id="7" name="Objeto 6">
            <a:extLst>
              <a:ext uri="{FF2B5EF4-FFF2-40B4-BE49-F238E27FC236}">
                <a16:creationId xmlns:a16="http://schemas.microsoft.com/office/drawing/2014/main" id="{48522DCE-225B-4FB0-87F6-62858270BA9D}"/>
              </a:ext>
            </a:extLst>
          </p:cNvPr>
          <p:cNvGraphicFramePr>
            <a:graphicFrameLocks noChangeAspect="1"/>
          </p:cNvGraphicFramePr>
          <p:nvPr>
            <p:extLst>
              <p:ext uri="{D42A27DB-BD31-4B8C-83A1-F6EECF244321}">
                <p14:modId xmlns:p14="http://schemas.microsoft.com/office/powerpoint/2010/main" val="3091197487"/>
              </p:ext>
            </p:extLst>
          </p:nvPr>
        </p:nvGraphicFramePr>
        <p:xfrm>
          <a:off x="25290378" y="31068602"/>
          <a:ext cx="5794493" cy="3985495"/>
        </p:xfrm>
        <a:graphic>
          <a:graphicData uri="http://schemas.openxmlformats.org/presentationml/2006/ole">
            <mc:AlternateContent xmlns:mc="http://schemas.openxmlformats.org/markup-compatibility/2006">
              <mc:Choice xmlns:v="urn:schemas-microsoft-com:vml" Requires="v">
                <p:oleObj spid="_x0000_s1805" name="Worksheet" r:id="rId27" imgW="4572058" imgH="3133847" progId="Excel.Sheet.12">
                  <p:link updateAutomatic="1"/>
                </p:oleObj>
              </mc:Choice>
              <mc:Fallback>
                <p:oleObj name="Worksheet" r:id="rId27" imgW="4572058" imgH="3133847" progId="Excel.Sheet.12">
                  <p:link updateAutomatic="1"/>
                  <p:pic>
                    <p:nvPicPr>
                      <p:cNvPr id="0" name=""/>
                      <p:cNvPicPr/>
                      <p:nvPr/>
                    </p:nvPicPr>
                    <p:blipFill>
                      <a:blip r:embed="rId28"/>
                      <a:stretch>
                        <a:fillRect/>
                      </a:stretch>
                    </p:blipFill>
                    <p:spPr>
                      <a:xfrm>
                        <a:off x="25290378" y="31068602"/>
                        <a:ext cx="5794493" cy="3985495"/>
                      </a:xfrm>
                      <a:prstGeom prst="rect">
                        <a:avLst/>
                      </a:prstGeom>
                      <a:ln>
                        <a:solidFill>
                          <a:srgbClr val="00B0F0"/>
                        </a:solidFill>
                      </a:ln>
                    </p:spPr>
                  </p:pic>
                </p:oleObj>
              </mc:Fallback>
            </mc:AlternateContent>
          </a:graphicData>
        </a:graphic>
      </p:graphicFrame>
      <p:graphicFrame>
        <p:nvGraphicFramePr>
          <p:cNvPr id="17" name="Objeto 16">
            <a:extLst>
              <a:ext uri="{FF2B5EF4-FFF2-40B4-BE49-F238E27FC236}">
                <a16:creationId xmlns:a16="http://schemas.microsoft.com/office/drawing/2014/main" id="{611A729B-F8CD-418B-8C43-1948CF09DA30}"/>
              </a:ext>
            </a:extLst>
          </p:cNvPr>
          <p:cNvGraphicFramePr>
            <a:graphicFrameLocks noChangeAspect="1"/>
          </p:cNvGraphicFramePr>
          <p:nvPr>
            <p:extLst>
              <p:ext uri="{D42A27DB-BD31-4B8C-83A1-F6EECF244321}">
                <p14:modId xmlns:p14="http://schemas.microsoft.com/office/powerpoint/2010/main" val="3533232182"/>
              </p:ext>
            </p:extLst>
          </p:nvPr>
        </p:nvGraphicFramePr>
        <p:xfrm>
          <a:off x="17302225" y="13110740"/>
          <a:ext cx="6726175" cy="4411165"/>
        </p:xfrm>
        <a:graphic>
          <a:graphicData uri="http://schemas.openxmlformats.org/presentationml/2006/ole">
            <mc:AlternateContent xmlns:mc="http://schemas.openxmlformats.org/markup-compatibility/2006">
              <mc:Choice xmlns:v="urn:schemas-microsoft-com:vml" Requires="v">
                <p:oleObj spid="_x0000_s1806" name="Worksheet" r:id="rId29" imgW="4572058" imgH="2857453" progId="Excel.Sheet.12">
                  <p:link updateAutomatic="1"/>
                </p:oleObj>
              </mc:Choice>
              <mc:Fallback>
                <p:oleObj name="Worksheet" r:id="rId29" imgW="4572058" imgH="2857453" progId="Excel.Sheet.12">
                  <p:link updateAutomatic="1"/>
                  <p:pic>
                    <p:nvPicPr>
                      <p:cNvPr id="0" name=""/>
                      <p:cNvPicPr/>
                      <p:nvPr/>
                    </p:nvPicPr>
                    <p:blipFill>
                      <a:blip r:embed="rId30"/>
                      <a:stretch>
                        <a:fillRect/>
                      </a:stretch>
                    </p:blipFill>
                    <p:spPr>
                      <a:xfrm>
                        <a:off x="17302225" y="13110740"/>
                        <a:ext cx="6726175" cy="4411165"/>
                      </a:xfrm>
                      <a:prstGeom prst="rect">
                        <a:avLst/>
                      </a:prstGeom>
                      <a:ln>
                        <a:solidFill>
                          <a:srgbClr val="00B0F0"/>
                        </a:solidFill>
                      </a:ln>
                    </p:spPr>
                  </p:pic>
                </p:oleObj>
              </mc:Fallback>
            </mc:AlternateContent>
          </a:graphicData>
        </a:graphic>
      </p:graphicFrame>
      <p:sp>
        <p:nvSpPr>
          <p:cNvPr id="45" name="Rectángulo 44">
            <a:extLst>
              <a:ext uri="{FF2B5EF4-FFF2-40B4-BE49-F238E27FC236}">
                <a16:creationId xmlns:a16="http://schemas.microsoft.com/office/drawing/2014/main" id="{707812DD-5DCE-4817-807E-3AF7FF255C04}"/>
              </a:ext>
            </a:extLst>
          </p:cNvPr>
          <p:cNvSpPr/>
          <p:nvPr/>
        </p:nvSpPr>
        <p:spPr>
          <a:xfrm>
            <a:off x="24704546" y="17467780"/>
            <a:ext cx="7318039" cy="584775"/>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Gráfica 2. Rendimiento de SICA y SC</a:t>
            </a:r>
            <a:endParaRPr lang="es-PA" sz="3200" spc="-30" dirty="0">
              <a:solidFill>
                <a:prstClr val="black"/>
              </a:solidFill>
              <a:latin typeface="+mn-lt"/>
              <a:cs typeface="Arial" panose="020B0604020202020204" pitchFamily="34" charset="0"/>
            </a:endParaRPr>
          </a:p>
        </p:txBody>
      </p:sp>
      <p:sp>
        <p:nvSpPr>
          <p:cNvPr id="52" name="Rectángulo 51">
            <a:extLst>
              <a:ext uri="{FF2B5EF4-FFF2-40B4-BE49-F238E27FC236}">
                <a16:creationId xmlns:a16="http://schemas.microsoft.com/office/drawing/2014/main" id="{DDFDF848-4D36-48F5-AA1A-1839466881B4}"/>
              </a:ext>
            </a:extLst>
          </p:cNvPr>
          <p:cNvSpPr/>
          <p:nvPr/>
        </p:nvSpPr>
        <p:spPr>
          <a:xfrm>
            <a:off x="16994299" y="24855988"/>
            <a:ext cx="7439247" cy="584775"/>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Gráfica 3. Habilidad de macollamiento</a:t>
            </a:r>
            <a:endParaRPr lang="es-PA" sz="3200" spc="-30" dirty="0">
              <a:solidFill>
                <a:prstClr val="black"/>
              </a:solidFill>
              <a:latin typeface="+mn-lt"/>
              <a:cs typeface="Arial" panose="020B0604020202020204" pitchFamily="34" charset="0"/>
            </a:endParaRPr>
          </a:p>
        </p:txBody>
      </p:sp>
      <p:sp>
        <p:nvSpPr>
          <p:cNvPr id="53" name="Rectángulo 52">
            <a:extLst>
              <a:ext uri="{FF2B5EF4-FFF2-40B4-BE49-F238E27FC236}">
                <a16:creationId xmlns:a16="http://schemas.microsoft.com/office/drawing/2014/main" id="{71F75B45-A2B5-43AD-BA45-62842F972EE0}"/>
              </a:ext>
            </a:extLst>
          </p:cNvPr>
          <p:cNvSpPr/>
          <p:nvPr/>
        </p:nvSpPr>
        <p:spPr>
          <a:xfrm>
            <a:off x="24580462" y="24831100"/>
            <a:ext cx="7147521" cy="584775"/>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Gráfica 4. Panículas por planta</a:t>
            </a:r>
            <a:endParaRPr lang="es-PA" sz="3200" spc="-30" dirty="0">
              <a:solidFill>
                <a:prstClr val="black"/>
              </a:solidFill>
              <a:latin typeface="+mn-lt"/>
              <a:cs typeface="Arial" panose="020B0604020202020204" pitchFamily="34" charset="0"/>
            </a:endParaRPr>
          </a:p>
        </p:txBody>
      </p:sp>
      <p:sp>
        <p:nvSpPr>
          <p:cNvPr id="54" name="Rectángulo 53">
            <a:extLst>
              <a:ext uri="{FF2B5EF4-FFF2-40B4-BE49-F238E27FC236}">
                <a16:creationId xmlns:a16="http://schemas.microsoft.com/office/drawing/2014/main" id="{1B4311E3-5BC8-49D7-8954-132FB82651F4}"/>
              </a:ext>
            </a:extLst>
          </p:cNvPr>
          <p:cNvSpPr/>
          <p:nvPr/>
        </p:nvSpPr>
        <p:spPr>
          <a:xfrm>
            <a:off x="17264004" y="30113279"/>
            <a:ext cx="6932143" cy="584775"/>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Gráfica 5. Altura de la planta</a:t>
            </a:r>
            <a:endParaRPr lang="es-PA" sz="3200" spc="-30" dirty="0">
              <a:solidFill>
                <a:prstClr val="black"/>
              </a:solidFill>
              <a:latin typeface="+mn-lt"/>
              <a:cs typeface="Arial" panose="020B0604020202020204" pitchFamily="34" charset="0"/>
            </a:endParaRPr>
          </a:p>
        </p:txBody>
      </p:sp>
      <p:sp>
        <p:nvSpPr>
          <p:cNvPr id="55" name="Rectángulo 54">
            <a:extLst>
              <a:ext uri="{FF2B5EF4-FFF2-40B4-BE49-F238E27FC236}">
                <a16:creationId xmlns:a16="http://schemas.microsoft.com/office/drawing/2014/main" id="{BEDEF672-BEB4-41BF-9C0E-8D5B052EA436}"/>
              </a:ext>
            </a:extLst>
          </p:cNvPr>
          <p:cNvSpPr/>
          <p:nvPr/>
        </p:nvSpPr>
        <p:spPr>
          <a:xfrm>
            <a:off x="25092062" y="30127947"/>
            <a:ext cx="5992808" cy="584775"/>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Gráfica 6. Panículas por m</a:t>
            </a:r>
            <a:r>
              <a:rPr lang="es-MX" sz="3200" b="1" spc="-30" baseline="30000" dirty="0">
                <a:solidFill>
                  <a:prstClr val="black"/>
                </a:solidFill>
                <a:latin typeface="+mn-lt"/>
                <a:cs typeface="Arial" panose="020B0604020202020204" pitchFamily="34" charset="0"/>
              </a:rPr>
              <a:t>2</a:t>
            </a:r>
            <a:endParaRPr lang="es-PA" sz="3200" spc="-30" baseline="30000" dirty="0">
              <a:solidFill>
                <a:prstClr val="black"/>
              </a:solidFill>
              <a:latin typeface="+mn-lt"/>
              <a:cs typeface="Arial" panose="020B0604020202020204" pitchFamily="34" charset="0"/>
            </a:endParaRPr>
          </a:p>
        </p:txBody>
      </p:sp>
      <p:sp>
        <p:nvSpPr>
          <p:cNvPr id="57" name="Rectángulo 56">
            <a:extLst>
              <a:ext uri="{FF2B5EF4-FFF2-40B4-BE49-F238E27FC236}">
                <a16:creationId xmlns:a16="http://schemas.microsoft.com/office/drawing/2014/main" id="{8FA30815-EE11-4BB3-9A36-FB7FE348D5DB}"/>
              </a:ext>
            </a:extLst>
          </p:cNvPr>
          <p:cNvSpPr/>
          <p:nvPr/>
        </p:nvSpPr>
        <p:spPr>
          <a:xfrm>
            <a:off x="25290376" y="35110003"/>
            <a:ext cx="5794494" cy="584775"/>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Gráfica 8. Peso de 1000 granos</a:t>
            </a:r>
            <a:endParaRPr lang="es-PA" sz="3200" spc="-30" dirty="0">
              <a:solidFill>
                <a:prstClr val="black"/>
              </a:solidFill>
              <a:latin typeface="+mn-lt"/>
              <a:cs typeface="Arial" panose="020B0604020202020204" pitchFamily="34" charset="0"/>
            </a:endParaRPr>
          </a:p>
        </p:txBody>
      </p:sp>
      <p:sp>
        <p:nvSpPr>
          <p:cNvPr id="59" name="Rectángulo 58">
            <a:extLst>
              <a:ext uri="{FF2B5EF4-FFF2-40B4-BE49-F238E27FC236}">
                <a16:creationId xmlns:a16="http://schemas.microsoft.com/office/drawing/2014/main" id="{483C0AA6-B8B2-4779-92F9-C3D726B65841}"/>
              </a:ext>
            </a:extLst>
          </p:cNvPr>
          <p:cNvSpPr/>
          <p:nvPr/>
        </p:nvSpPr>
        <p:spPr>
          <a:xfrm>
            <a:off x="17329503" y="35110876"/>
            <a:ext cx="6866641" cy="584775"/>
          </a:xfrm>
          <a:prstGeom prst="rect">
            <a:avLst/>
          </a:prstGeom>
        </p:spPr>
        <p:txBody>
          <a:bodyPr wrap="square">
            <a:spAutoFit/>
          </a:bodyPr>
          <a:lstStyle/>
          <a:p>
            <a:pPr lvl="0" algn="ctr"/>
            <a:r>
              <a:rPr lang="es-MX" sz="3200" b="1" spc="-30" dirty="0">
                <a:solidFill>
                  <a:prstClr val="black"/>
                </a:solidFill>
                <a:latin typeface="+mn-lt"/>
                <a:cs typeface="Arial" panose="020B0604020202020204" pitchFamily="34" charset="0"/>
              </a:rPr>
              <a:t>Gráfica 7. Granos por panícula</a:t>
            </a:r>
            <a:endParaRPr lang="es-PA" sz="3200" spc="-30" dirty="0">
              <a:solidFill>
                <a:prstClr val="black"/>
              </a:solidFill>
              <a:latin typeface="+mn-lt"/>
              <a:cs typeface="Arial" panose="020B0604020202020204" pitchFamily="34" charset="0"/>
            </a:endParaRPr>
          </a:p>
        </p:txBody>
      </p:sp>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9436</TotalTime>
  <Words>799</Words>
  <Application>Microsoft Office PowerPoint</Application>
  <PresentationFormat>Personalizado</PresentationFormat>
  <Paragraphs>32</Paragraphs>
  <Slides>1</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Vínculos</vt:lpstr>
      </vt:variant>
      <vt:variant>
        <vt:i4>8</vt:i4>
      </vt:variant>
      <vt:variant>
        <vt:lpstr>Títulos de diapositiva</vt:lpstr>
      </vt:variant>
      <vt:variant>
        <vt:i4>1</vt:i4>
      </vt:variant>
    </vt:vector>
  </HeadingPairs>
  <TitlesOfParts>
    <vt:vector size="13" baseType="lpstr">
      <vt:lpstr>Arial</vt:lpstr>
      <vt:lpstr>Calibri</vt:lpstr>
      <vt:lpstr>Calibri Light</vt:lpstr>
      <vt:lpstr>Tema de Office</vt:lpstr>
      <vt:lpstr>C:\Users\jose.mejia\Documents\Proyecto SICA SUR\Hojas de campo 2022-2023\Resumen SICA Coa I y II\Consolidado 2022-2023.xlsx!Gráfica paniculas![Consolidado 2022-2023.xlsx]Gráfica paniculas Gráfico 1</vt:lpstr>
      <vt:lpstr>C:\Users\jose.mejia\Documents\Proyecto SICA SUR\Hojas de campo 2022-2023\Resumen SICA Coa I y II\Consolidado 2022-2023.xlsx!Altura de la planta![Consolidado 2022-2023.xlsx]Altura de la planta Gráfico 1</vt:lpstr>
      <vt:lpstr>C:\Users\jose.mejia\Documents\Proyecto SICA SUR\Hojas de campo 2022-2023\Resumen SICA Coa I y II\Consolidado 2022-2023.xlsx!Paniculas m2![Consolidado 2022-2023.xlsx]Paniculas m2 Gráfico 1</vt:lpstr>
      <vt:lpstr>C:\Users\jose.mejia\Documents\Proyecto SICA SUR\Hojas de campo 2022-2023\Resumen SICA Coa I y II\Consolidado 2022-2023.xlsx!Gráfica rendimiento![Consolidado 2022-2023.xlsx]Gráfica rendimiento Gráfico 1</vt:lpstr>
      <vt:lpstr>C:\Users\jose.mejia\Documents\Proyecto SICA SUR\Hojas de campo 2022-2023\Resumen SICA Coa I y II\Consolidado 2022-2023.xlsx!Gráfica macollos![Consolidado 2022-2023.xlsx]Gráfica macollos Gráfico 2</vt:lpstr>
      <vt:lpstr>C:\Users\jose.mejia\Documents\Proyecto SICA SUR\Hojas de campo 2022-2023\Resumen SICA Coa I y II\Consolidado 2022-2023.xlsx!Granos Panícula![Consolidado 2022-2023.xlsx]Granos Panícula Gráfico 1</vt:lpstr>
      <vt:lpstr>C:\Users\jose.mejia\Documents\Proyecto SICA SUR\Hojas de campo 2022-2023\Resumen SICA Coa I y II\Consolidado 2022-2023.xlsx!Peso mil granos![Consolidado 2022-2023.xlsx]Peso mil granos Gráfico 1</vt:lpstr>
      <vt:lpstr>C:\Users\jose.mejia\Documents\Proyecto SICA SUR\Hojas de campo 2022-2023\Resumen SICA Coa I y II\Consolidado 2022-2023.xlsx!Gráfica Acame![Consolidado 2022-2023.xlsx]Gráfica Acame Gráfico 1</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IDIAP José Isaac Mejía</dc:creator>
  <cp:lastModifiedBy>Comentario</cp:lastModifiedBy>
  <cp:revision>947</cp:revision>
  <cp:lastPrinted>2022-03-18T15:51:32Z</cp:lastPrinted>
  <dcterms:created xsi:type="dcterms:W3CDTF">2015-04-21T18:20:43Z</dcterms:created>
  <dcterms:modified xsi:type="dcterms:W3CDTF">2024-10-09T15:49:30Z</dcterms:modified>
</cp:coreProperties>
</file>