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4" r:id="rId1"/>
  </p:sldMasterIdLst>
  <p:notesMasterIdLst>
    <p:notesMasterId r:id="rId3"/>
  </p:notesMasterIdLst>
  <p:sldIdLst>
    <p:sldId id="256" r:id="rId2"/>
  </p:sldIdLst>
  <p:sldSz cx="30603825" cy="43205400"/>
  <p:notesSz cx="6858000" cy="9144000"/>
  <p:defaultTextStyle>
    <a:defPPr>
      <a:defRPr lang="es-PA"/>
    </a:defPPr>
    <a:lvl1pPr algn="l" defTabSz="4216400" rtl="0" eaLnBrk="0" fontAlgn="base" hangingPunct="0">
      <a:spcBef>
        <a:spcPct val="0"/>
      </a:spcBef>
      <a:spcAft>
        <a:spcPct val="0"/>
      </a:spcAft>
      <a:defRPr sz="8300" kern="1200">
        <a:solidFill>
          <a:schemeClr val="tx1"/>
        </a:solidFill>
        <a:latin typeface="Candara" pitchFamily="34" charset="0"/>
        <a:ea typeface="+mn-ea"/>
        <a:cs typeface="Arial" charset="0"/>
      </a:defRPr>
    </a:lvl1pPr>
    <a:lvl2pPr marL="2108200" indent="-1651000" algn="l" defTabSz="4216400" rtl="0" eaLnBrk="0" fontAlgn="base" hangingPunct="0">
      <a:spcBef>
        <a:spcPct val="0"/>
      </a:spcBef>
      <a:spcAft>
        <a:spcPct val="0"/>
      </a:spcAft>
      <a:defRPr sz="8300" kern="1200">
        <a:solidFill>
          <a:schemeClr val="tx1"/>
        </a:solidFill>
        <a:latin typeface="Candara" pitchFamily="34" charset="0"/>
        <a:ea typeface="+mn-ea"/>
        <a:cs typeface="Arial" charset="0"/>
      </a:defRPr>
    </a:lvl2pPr>
    <a:lvl3pPr marL="4216400" indent="-3302000" algn="l" defTabSz="4216400" rtl="0" eaLnBrk="0" fontAlgn="base" hangingPunct="0">
      <a:spcBef>
        <a:spcPct val="0"/>
      </a:spcBef>
      <a:spcAft>
        <a:spcPct val="0"/>
      </a:spcAft>
      <a:defRPr sz="8300" kern="1200">
        <a:solidFill>
          <a:schemeClr val="tx1"/>
        </a:solidFill>
        <a:latin typeface="Candara" pitchFamily="34" charset="0"/>
        <a:ea typeface="+mn-ea"/>
        <a:cs typeface="Arial" charset="0"/>
      </a:defRPr>
    </a:lvl3pPr>
    <a:lvl4pPr marL="6326188" indent="-4954588" algn="l" defTabSz="4216400" rtl="0" eaLnBrk="0" fontAlgn="base" hangingPunct="0">
      <a:spcBef>
        <a:spcPct val="0"/>
      </a:spcBef>
      <a:spcAft>
        <a:spcPct val="0"/>
      </a:spcAft>
      <a:defRPr sz="8300" kern="1200">
        <a:solidFill>
          <a:schemeClr val="tx1"/>
        </a:solidFill>
        <a:latin typeface="Candara" pitchFamily="34" charset="0"/>
        <a:ea typeface="+mn-ea"/>
        <a:cs typeface="Arial" charset="0"/>
      </a:defRPr>
    </a:lvl4pPr>
    <a:lvl5pPr marL="8434388" indent="-6605588" algn="l" defTabSz="4216400" rtl="0" eaLnBrk="0" fontAlgn="base" hangingPunct="0">
      <a:spcBef>
        <a:spcPct val="0"/>
      </a:spcBef>
      <a:spcAft>
        <a:spcPct val="0"/>
      </a:spcAft>
      <a:defRPr sz="8300" kern="1200">
        <a:solidFill>
          <a:schemeClr val="tx1"/>
        </a:solidFill>
        <a:latin typeface="Candara" pitchFamily="34" charset="0"/>
        <a:ea typeface="+mn-ea"/>
        <a:cs typeface="Arial" charset="0"/>
      </a:defRPr>
    </a:lvl5pPr>
    <a:lvl6pPr marL="2286000" algn="l" defTabSz="914400" rtl="0" eaLnBrk="1" latinLnBrk="0" hangingPunct="1">
      <a:defRPr sz="8300" kern="1200">
        <a:solidFill>
          <a:schemeClr val="tx1"/>
        </a:solidFill>
        <a:latin typeface="Candara" pitchFamily="34" charset="0"/>
        <a:ea typeface="+mn-ea"/>
        <a:cs typeface="Arial" charset="0"/>
      </a:defRPr>
    </a:lvl6pPr>
    <a:lvl7pPr marL="2743200" algn="l" defTabSz="914400" rtl="0" eaLnBrk="1" latinLnBrk="0" hangingPunct="1">
      <a:defRPr sz="8300" kern="1200">
        <a:solidFill>
          <a:schemeClr val="tx1"/>
        </a:solidFill>
        <a:latin typeface="Candara" pitchFamily="34" charset="0"/>
        <a:ea typeface="+mn-ea"/>
        <a:cs typeface="Arial" charset="0"/>
      </a:defRPr>
    </a:lvl7pPr>
    <a:lvl8pPr marL="3200400" algn="l" defTabSz="914400" rtl="0" eaLnBrk="1" latinLnBrk="0" hangingPunct="1">
      <a:defRPr sz="8300" kern="1200">
        <a:solidFill>
          <a:schemeClr val="tx1"/>
        </a:solidFill>
        <a:latin typeface="Candara" pitchFamily="34" charset="0"/>
        <a:ea typeface="+mn-ea"/>
        <a:cs typeface="Arial" charset="0"/>
      </a:defRPr>
    </a:lvl8pPr>
    <a:lvl9pPr marL="3657600" algn="l" defTabSz="914400" rtl="0" eaLnBrk="1" latinLnBrk="0" hangingPunct="1">
      <a:defRPr sz="8300" kern="1200">
        <a:solidFill>
          <a:schemeClr val="tx1"/>
        </a:solidFill>
        <a:latin typeface="Candara" pitchFamily="34" charset="0"/>
        <a:ea typeface="+mn-ea"/>
        <a:cs typeface="Arial" charset="0"/>
      </a:defRPr>
    </a:lvl9pPr>
  </p:defaultTextStyle>
  <p:extLst>
    <p:ext uri="{EFAFB233-063F-42B5-8137-9DF3F51BA10A}">
      <p15:sldGuideLst xmlns:p15="http://schemas.microsoft.com/office/powerpoint/2012/main">
        <p15:guide id="1" orient="horz" pos="17917">
          <p15:clr>
            <a:srgbClr val="A4A3A4"/>
          </p15:clr>
        </p15:guide>
        <p15:guide id="2" pos="96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132" autoAdjust="0"/>
    <p:restoredTop sz="99534" autoAdjust="0"/>
  </p:normalViewPr>
  <p:slideViewPr>
    <p:cSldViewPr snapToGrid="0">
      <p:cViewPr varScale="1">
        <p:scale>
          <a:sx n="10" d="100"/>
          <a:sy n="10" d="100"/>
        </p:scale>
        <p:origin x="2548" y="136"/>
      </p:cViewPr>
      <p:guideLst>
        <p:guide orient="horz" pos="17917"/>
        <p:guide pos="9639"/>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defTabSz="4217670" eaLnBrk="1" fontAlgn="auto" hangingPunct="1">
              <a:spcBef>
                <a:spcPts val="0"/>
              </a:spcBef>
              <a:spcAft>
                <a:spcPts val="0"/>
              </a:spcAft>
              <a:defRPr sz="1200">
                <a:latin typeface="+mn-lt"/>
                <a:cs typeface="+mn-cs"/>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defTabSz="4217670" eaLnBrk="1" fontAlgn="auto" hangingPunct="1">
              <a:spcBef>
                <a:spcPts val="0"/>
              </a:spcBef>
              <a:spcAft>
                <a:spcPts val="0"/>
              </a:spcAft>
              <a:defRPr sz="1200">
                <a:latin typeface="+mn-lt"/>
                <a:cs typeface="+mn-cs"/>
              </a:defRPr>
            </a:lvl1pPr>
          </a:lstStyle>
          <a:p>
            <a:pPr>
              <a:defRPr/>
            </a:pPr>
            <a:fld id="{4949874F-1448-4738-B3E9-E09875695EF7}" type="datetimeFigureOut">
              <a:rPr lang="es-ES"/>
              <a:pPr>
                <a:defRPr/>
              </a:pPr>
              <a:t>26/07/2022</a:t>
            </a:fld>
            <a:endParaRPr lang="es-ES"/>
          </a:p>
        </p:txBody>
      </p:sp>
      <p:sp>
        <p:nvSpPr>
          <p:cNvPr id="4" name="3 Marcador de imagen de diapositiva"/>
          <p:cNvSpPr>
            <a:spLocks noGrp="1" noRot="1" noChangeAspect="1"/>
          </p:cNvSpPr>
          <p:nvPr>
            <p:ph type="sldImg" idx="2"/>
          </p:nvPr>
        </p:nvSpPr>
        <p:spPr>
          <a:xfrm>
            <a:off x="2214563" y="685800"/>
            <a:ext cx="2428875"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4217670" eaLnBrk="1" fontAlgn="auto" hangingPunct="1">
              <a:spcBef>
                <a:spcPts val="0"/>
              </a:spcBef>
              <a:spcAft>
                <a:spcPts val="0"/>
              </a:spcAft>
              <a:defRPr sz="1200">
                <a:latin typeface="+mn-lt"/>
                <a:cs typeface="+mn-cs"/>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itchFamily="34" charset="0"/>
              </a:defRPr>
            </a:lvl1pPr>
          </a:lstStyle>
          <a:p>
            <a:pPr>
              <a:defRPr/>
            </a:pPr>
            <a:fld id="{B37FE5D7-8C70-4275-AE84-4F616155BFC2}" type="slidenum">
              <a:rPr lang="es-ES" altLang="es-PA"/>
              <a:pPr>
                <a:defRPr/>
              </a:pPr>
              <a:t>‹Nº›</a:t>
            </a:fld>
            <a:endParaRPr lang="es-ES" altLang="es-P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2295287" y="13421680"/>
            <a:ext cx="26013251" cy="9261158"/>
          </a:xfrm>
        </p:spPr>
        <p:txBody>
          <a:bodyPr/>
          <a:lstStyle/>
          <a:p>
            <a:r>
              <a:rPr lang="es-ES"/>
              <a:t>Haga clic para modificar el estilo de título del patrón</a:t>
            </a:r>
          </a:p>
        </p:txBody>
      </p:sp>
      <p:sp>
        <p:nvSpPr>
          <p:cNvPr id="3" name="2 Subtítulo"/>
          <p:cNvSpPr>
            <a:spLocks noGrp="1"/>
          </p:cNvSpPr>
          <p:nvPr>
            <p:ph type="subTitle" idx="1"/>
          </p:nvPr>
        </p:nvSpPr>
        <p:spPr>
          <a:xfrm>
            <a:off x="4590574" y="24483060"/>
            <a:ext cx="21422678" cy="11041380"/>
          </a:xfrm>
        </p:spPr>
        <p:txBody>
          <a:bodyPr/>
          <a:lstStyle>
            <a:lvl1pPr marL="0" indent="0" algn="ctr">
              <a:buNone/>
              <a:defRPr>
                <a:solidFill>
                  <a:schemeClr val="tx1">
                    <a:tint val="75000"/>
                  </a:schemeClr>
                </a:solidFill>
              </a:defRPr>
            </a:lvl1pPr>
            <a:lvl2pPr marL="2108835" indent="0" algn="ctr">
              <a:buNone/>
              <a:defRPr>
                <a:solidFill>
                  <a:schemeClr val="tx1">
                    <a:tint val="75000"/>
                  </a:schemeClr>
                </a:solidFill>
              </a:defRPr>
            </a:lvl2pPr>
            <a:lvl3pPr marL="4217670" indent="0" algn="ctr">
              <a:buNone/>
              <a:defRPr>
                <a:solidFill>
                  <a:schemeClr val="tx1">
                    <a:tint val="75000"/>
                  </a:schemeClr>
                </a:solidFill>
              </a:defRPr>
            </a:lvl3pPr>
            <a:lvl4pPr marL="6326505" indent="0" algn="ctr">
              <a:buNone/>
              <a:defRPr>
                <a:solidFill>
                  <a:schemeClr val="tx1">
                    <a:tint val="75000"/>
                  </a:schemeClr>
                </a:solidFill>
              </a:defRPr>
            </a:lvl4pPr>
            <a:lvl5pPr marL="8435340" indent="0" algn="ctr">
              <a:buNone/>
              <a:defRPr>
                <a:solidFill>
                  <a:schemeClr val="tx1">
                    <a:tint val="75000"/>
                  </a:schemeClr>
                </a:solidFill>
              </a:defRPr>
            </a:lvl5pPr>
            <a:lvl6pPr marL="10544175" indent="0" algn="ctr">
              <a:buNone/>
              <a:defRPr>
                <a:solidFill>
                  <a:schemeClr val="tx1">
                    <a:tint val="75000"/>
                  </a:schemeClr>
                </a:solidFill>
              </a:defRPr>
            </a:lvl6pPr>
            <a:lvl7pPr marL="12653010" indent="0" algn="ctr">
              <a:buNone/>
              <a:defRPr>
                <a:solidFill>
                  <a:schemeClr val="tx1">
                    <a:tint val="75000"/>
                  </a:schemeClr>
                </a:solidFill>
              </a:defRPr>
            </a:lvl7pPr>
            <a:lvl8pPr marL="14761845" indent="0" algn="ctr">
              <a:buNone/>
              <a:defRPr>
                <a:solidFill>
                  <a:schemeClr val="tx1">
                    <a:tint val="75000"/>
                  </a:schemeClr>
                </a:solidFill>
              </a:defRPr>
            </a:lvl8pPr>
            <a:lvl9pPr marL="1687068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lvl1pPr>
              <a:defRPr/>
            </a:lvl1pPr>
          </a:lstStyle>
          <a:p>
            <a:pPr>
              <a:defRPr/>
            </a:pPr>
            <a:fld id="{A541AD4E-66E9-4438-A3F1-163EA318CED9}" type="datetime1">
              <a:rPr lang="es-PA"/>
              <a:pPr>
                <a:defRPr/>
              </a:pPr>
              <a:t>07/26/2022</a:t>
            </a:fld>
            <a:endParaRPr lang="es-PA"/>
          </a:p>
        </p:txBody>
      </p:sp>
      <p:sp>
        <p:nvSpPr>
          <p:cNvPr id="5" name="4 Marcador de pie de página"/>
          <p:cNvSpPr>
            <a:spLocks noGrp="1"/>
          </p:cNvSpPr>
          <p:nvPr>
            <p:ph type="ftr" sz="quarter" idx="11"/>
          </p:nvPr>
        </p:nvSpPr>
        <p:spPr/>
        <p:txBody>
          <a:bodyPr/>
          <a:lstStyle>
            <a:lvl1pPr>
              <a:defRPr/>
            </a:lvl1pPr>
          </a:lstStyle>
          <a:p>
            <a:pPr>
              <a:defRPr/>
            </a:pPr>
            <a:r>
              <a:rPr lang="es-ES"/>
              <a:t>1. Investigación financiada por rl IDIAP. Proyecto Evaluación de Gramíneas y Leguminosas para la alimentación animal y adaptar Sistemas de manejo de las pasturas ante el cambbio climático.2. Ing. Aagrónomo Zooctenista Investigador Centro de Investigación </a:t>
            </a:r>
            <a:endParaRPr lang="es-PA"/>
          </a:p>
        </p:txBody>
      </p:sp>
      <p:sp>
        <p:nvSpPr>
          <p:cNvPr id="6" name="5 Marcador de número de diapositiva"/>
          <p:cNvSpPr>
            <a:spLocks noGrp="1"/>
          </p:cNvSpPr>
          <p:nvPr>
            <p:ph type="sldNum" sz="quarter" idx="12"/>
          </p:nvPr>
        </p:nvSpPr>
        <p:spPr/>
        <p:txBody>
          <a:bodyPr/>
          <a:lstStyle>
            <a:lvl1pPr>
              <a:defRPr/>
            </a:lvl1pPr>
          </a:lstStyle>
          <a:p>
            <a:pPr>
              <a:defRPr/>
            </a:pPr>
            <a:fld id="{005C3BA8-C707-4F23-B113-08C4D8950DB8}" type="slidenum">
              <a:rPr lang="es-PA" altLang="es-PA"/>
              <a:pPr>
                <a:defRPr/>
              </a:pPr>
              <a:t>‹Nº›</a:t>
            </a:fld>
            <a:endParaRPr lang="es-PA" altLang="es-P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lvl1pPr>
              <a:defRPr/>
            </a:lvl1pPr>
          </a:lstStyle>
          <a:p>
            <a:pPr>
              <a:defRPr/>
            </a:pPr>
            <a:fld id="{341AFE2A-5083-4754-80D9-6D79BC0BE5E7}" type="datetime1">
              <a:rPr lang="es-PA"/>
              <a:pPr>
                <a:defRPr/>
              </a:pPr>
              <a:t>07/26/2022</a:t>
            </a:fld>
            <a:endParaRPr lang="es-PA"/>
          </a:p>
        </p:txBody>
      </p:sp>
      <p:sp>
        <p:nvSpPr>
          <p:cNvPr id="5" name="4 Marcador de pie de página"/>
          <p:cNvSpPr>
            <a:spLocks noGrp="1"/>
          </p:cNvSpPr>
          <p:nvPr>
            <p:ph type="ftr" sz="quarter" idx="11"/>
          </p:nvPr>
        </p:nvSpPr>
        <p:spPr/>
        <p:txBody>
          <a:bodyPr/>
          <a:lstStyle>
            <a:lvl1pPr>
              <a:defRPr/>
            </a:lvl1pPr>
          </a:lstStyle>
          <a:p>
            <a:pPr>
              <a:defRPr/>
            </a:pPr>
            <a:r>
              <a:rPr lang="es-ES"/>
              <a:t>1. Investigación financiada por rl IDIAP. Proyecto Evaluación de Gramíneas y Leguminosas para la alimentación animal y adaptar Sistemas de manejo de las pasturas ante el cambbio climático.2. Ing. Aagrónomo Zooctenista Investigador Centro de Investigación </a:t>
            </a:r>
            <a:endParaRPr lang="es-PA"/>
          </a:p>
        </p:txBody>
      </p:sp>
      <p:sp>
        <p:nvSpPr>
          <p:cNvPr id="6" name="5 Marcador de número de diapositiva"/>
          <p:cNvSpPr>
            <a:spLocks noGrp="1"/>
          </p:cNvSpPr>
          <p:nvPr>
            <p:ph type="sldNum" sz="quarter" idx="12"/>
          </p:nvPr>
        </p:nvSpPr>
        <p:spPr/>
        <p:txBody>
          <a:bodyPr/>
          <a:lstStyle>
            <a:lvl1pPr>
              <a:defRPr/>
            </a:lvl1pPr>
          </a:lstStyle>
          <a:p>
            <a:pPr>
              <a:defRPr/>
            </a:pPr>
            <a:fld id="{0FD3A7ED-F453-4988-8A98-90FDAB73BCF2}" type="slidenum">
              <a:rPr lang="es-PA" altLang="es-PA"/>
              <a:pPr>
                <a:defRPr/>
              </a:pPr>
              <a:t>‹Nº›</a:t>
            </a:fld>
            <a:endParaRPr lang="es-PA" altLang="es-P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22187773" y="1730222"/>
            <a:ext cx="6885861" cy="36864608"/>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530191" y="1730222"/>
            <a:ext cx="20147518" cy="3686460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lvl1pPr>
              <a:defRPr/>
            </a:lvl1pPr>
          </a:lstStyle>
          <a:p>
            <a:pPr>
              <a:defRPr/>
            </a:pPr>
            <a:fld id="{73AB9920-17A8-4741-856A-4A743121553D}" type="datetime1">
              <a:rPr lang="es-PA"/>
              <a:pPr>
                <a:defRPr/>
              </a:pPr>
              <a:t>07/26/2022</a:t>
            </a:fld>
            <a:endParaRPr lang="es-PA"/>
          </a:p>
        </p:txBody>
      </p:sp>
      <p:sp>
        <p:nvSpPr>
          <p:cNvPr id="5" name="4 Marcador de pie de página"/>
          <p:cNvSpPr>
            <a:spLocks noGrp="1"/>
          </p:cNvSpPr>
          <p:nvPr>
            <p:ph type="ftr" sz="quarter" idx="11"/>
          </p:nvPr>
        </p:nvSpPr>
        <p:spPr/>
        <p:txBody>
          <a:bodyPr/>
          <a:lstStyle>
            <a:lvl1pPr>
              <a:defRPr/>
            </a:lvl1pPr>
          </a:lstStyle>
          <a:p>
            <a:pPr>
              <a:defRPr/>
            </a:pPr>
            <a:r>
              <a:rPr lang="es-ES"/>
              <a:t>1. Investigación financiada por rl IDIAP. Proyecto Evaluación de Gramíneas y Leguminosas para la alimentación animal y adaptar Sistemas de manejo de las pasturas ante el cambbio climático.2. Ing. Aagrónomo Zooctenista Investigador Centro de Investigación </a:t>
            </a:r>
            <a:endParaRPr lang="es-PA"/>
          </a:p>
        </p:txBody>
      </p:sp>
      <p:sp>
        <p:nvSpPr>
          <p:cNvPr id="6" name="5 Marcador de número de diapositiva"/>
          <p:cNvSpPr>
            <a:spLocks noGrp="1"/>
          </p:cNvSpPr>
          <p:nvPr>
            <p:ph type="sldNum" sz="quarter" idx="12"/>
          </p:nvPr>
        </p:nvSpPr>
        <p:spPr/>
        <p:txBody>
          <a:bodyPr/>
          <a:lstStyle>
            <a:lvl1pPr>
              <a:defRPr/>
            </a:lvl1pPr>
          </a:lstStyle>
          <a:p>
            <a:pPr>
              <a:defRPr/>
            </a:pPr>
            <a:fld id="{503BD9FE-6AD4-4918-85AB-A690D6B20F1D}" type="slidenum">
              <a:rPr lang="es-PA" altLang="es-PA"/>
              <a:pPr>
                <a:defRPr/>
              </a:pPr>
              <a:t>‹Nº›</a:t>
            </a:fld>
            <a:endParaRPr lang="es-PA" altLang="es-P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lvl1pPr>
              <a:defRPr/>
            </a:lvl1pPr>
          </a:lstStyle>
          <a:p>
            <a:pPr>
              <a:defRPr/>
            </a:pPr>
            <a:fld id="{129543AA-4BC3-4FFF-AAB0-A6DFA440AF36}" type="datetime1">
              <a:rPr lang="es-PA"/>
              <a:pPr>
                <a:defRPr/>
              </a:pPr>
              <a:t>07/26/2022</a:t>
            </a:fld>
            <a:endParaRPr lang="es-PA"/>
          </a:p>
        </p:txBody>
      </p:sp>
      <p:sp>
        <p:nvSpPr>
          <p:cNvPr id="5" name="4 Marcador de pie de página"/>
          <p:cNvSpPr>
            <a:spLocks noGrp="1"/>
          </p:cNvSpPr>
          <p:nvPr>
            <p:ph type="ftr" sz="quarter" idx="11"/>
          </p:nvPr>
        </p:nvSpPr>
        <p:spPr/>
        <p:txBody>
          <a:bodyPr/>
          <a:lstStyle>
            <a:lvl1pPr>
              <a:defRPr/>
            </a:lvl1pPr>
          </a:lstStyle>
          <a:p>
            <a:pPr>
              <a:defRPr/>
            </a:pPr>
            <a:r>
              <a:rPr lang="es-ES"/>
              <a:t>1. Investigación financiada por rl IDIAP. Proyecto Evaluación de Gramíneas y Leguminosas para la alimentación animal y adaptar Sistemas de manejo de las pasturas ante el cambbio climático.2. Ing. Aagrónomo Zooctenista Investigador Centro de Investigación </a:t>
            </a:r>
            <a:endParaRPr lang="es-PA"/>
          </a:p>
        </p:txBody>
      </p:sp>
      <p:sp>
        <p:nvSpPr>
          <p:cNvPr id="6" name="5 Marcador de número de diapositiva"/>
          <p:cNvSpPr>
            <a:spLocks noGrp="1"/>
          </p:cNvSpPr>
          <p:nvPr>
            <p:ph type="sldNum" sz="quarter" idx="12"/>
          </p:nvPr>
        </p:nvSpPr>
        <p:spPr/>
        <p:txBody>
          <a:bodyPr/>
          <a:lstStyle>
            <a:lvl1pPr>
              <a:defRPr/>
            </a:lvl1pPr>
          </a:lstStyle>
          <a:p>
            <a:pPr>
              <a:defRPr/>
            </a:pPr>
            <a:fld id="{8FD890A3-D091-400A-869F-47884C137C1E}" type="slidenum">
              <a:rPr lang="es-PA" altLang="es-PA"/>
              <a:pPr>
                <a:defRPr/>
              </a:pPr>
              <a:t>‹Nº›</a:t>
            </a:fld>
            <a:endParaRPr lang="es-PA" altLang="es-P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417491" y="27763473"/>
            <a:ext cx="26013251" cy="8581073"/>
          </a:xfrm>
        </p:spPr>
        <p:txBody>
          <a:bodyPr anchor="t"/>
          <a:lstStyle>
            <a:lvl1pPr algn="l">
              <a:defRPr sz="18500" b="1" cap="all"/>
            </a:lvl1pPr>
          </a:lstStyle>
          <a:p>
            <a:r>
              <a:rPr lang="es-ES"/>
              <a:t>Haga clic para modificar el estilo de título del patrón</a:t>
            </a:r>
          </a:p>
        </p:txBody>
      </p:sp>
      <p:sp>
        <p:nvSpPr>
          <p:cNvPr id="3" name="2 Marcador de texto"/>
          <p:cNvSpPr>
            <a:spLocks noGrp="1"/>
          </p:cNvSpPr>
          <p:nvPr>
            <p:ph type="body" idx="1"/>
          </p:nvPr>
        </p:nvSpPr>
        <p:spPr>
          <a:xfrm>
            <a:off x="2417491" y="18312295"/>
            <a:ext cx="26013251" cy="9451178"/>
          </a:xfrm>
        </p:spPr>
        <p:txBody>
          <a:bodyPr anchor="b"/>
          <a:lstStyle>
            <a:lvl1pPr marL="0" indent="0">
              <a:buNone/>
              <a:defRPr sz="9200">
                <a:solidFill>
                  <a:schemeClr val="tx1">
                    <a:tint val="75000"/>
                  </a:schemeClr>
                </a:solidFill>
              </a:defRPr>
            </a:lvl1pPr>
            <a:lvl2pPr marL="2108835" indent="0">
              <a:buNone/>
              <a:defRPr sz="8300">
                <a:solidFill>
                  <a:schemeClr val="tx1">
                    <a:tint val="75000"/>
                  </a:schemeClr>
                </a:solidFill>
              </a:defRPr>
            </a:lvl2pPr>
            <a:lvl3pPr marL="4217670" indent="0">
              <a:buNone/>
              <a:defRPr sz="7400">
                <a:solidFill>
                  <a:schemeClr val="tx1">
                    <a:tint val="75000"/>
                  </a:schemeClr>
                </a:solidFill>
              </a:defRPr>
            </a:lvl3pPr>
            <a:lvl4pPr marL="6326505" indent="0">
              <a:buNone/>
              <a:defRPr sz="6500">
                <a:solidFill>
                  <a:schemeClr val="tx1">
                    <a:tint val="75000"/>
                  </a:schemeClr>
                </a:solidFill>
              </a:defRPr>
            </a:lvl4pPr>
            <a:lvl5pPr marL="8435340" indent="0">
              <a:buNone/>
              <a:defRPr sz="6500">
                <a:solidFill>
                  <a:schemeClr val="tx1">
                    <a:tint val="75000"/>
                  </a:schemeClr>
                </a:solidFill>
              </a:defRPr>
            </a:lvl5pPr>
            <a:lvl6pPr marL="10544175" indent="0">
              <a:buNone/>
              <a:defRPr sz="6500">
                <a:solidFill>
                  <a:schemeClr val="tx1">
                    <a:tint val="75000"/>
                  </a:schemeClr>
                </a:solidFill>
              </a:defRPr>
            </a:lvl6pPr>
            <a:lvl7pPr marL="12653010" indent="0">
              <a:buNone/>
              <a:defRPr sz="6500">
                <a:solidFill>
                  <a:schemeClr val="tx1">
                    <a:tint val="75000"/>
                  </a:schemeClr>
                </a:solidFill>
              </a:defRPr>
            </a:lvl7pPr>
            <a:lvl8pPr marL="14761845" indent="0">
              <a:buNone/>
              <a:defRPr sz="6500">
                <a:solidFill>
                  <a:schemeClr val="tx1">
                    <a:tint val="75000"/>
                  </a:schemeClr>
                </a:solidFill>
              </a:defRPr>
            </a:lvl8pPr>
            <a:lvl9pPr marL="16870680" indent="0">
              <a:buNone/>
              <a:defRPr sz="65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CAD4FC73-2393-473F-B760-E6581AE37BCA}" type="datetime1">
              <a:rPr lang="es-PA"/>
              <a:pPr>
                <a:defRPr/>
              </a:pPr>
              <a:t>07/26/2022</a:t>
            </a:fld>
            <a:endParaRPr lang="es-PA"/>
          </a:p>
        </p:txBody>
      </p:sp>
      <p:sp>
        <p:nvSpPr>
          <p:cNvPr id="5" name="4 Marcador de pie de página"/>
          <p:cNvSpPr>
            <a:spLocks noGrp="1"/>
          </p:cNvSpPr>
          <p:nvPr>
            <p:ph type="ftr" sz="quarter" idx="11"/>
          </p:nvPr>
        </p:nvSpPr>
        <p:spPr/>
        <p:txBody>
          <a:bodyPr/>
          <a:lstStyle>
            <a:lvl1pPr>
              <a:defRPr/>
            </a:lvl1pPr>
          </a:lstStyle>
          <a:p>
            <a:pPr>
              <a:defRPr/>
            </a:pPr>
            <a:r>
              <a:rPr lang="es-ES"/>
              <a:t>1. Investigación financiada por rl IDIAP. Proyecto Evaluación de Gramíneas y Leguminosas para la alimentación animal y adaptar Sistemas de manejo de las pasturas ante el cambbio climático.2. Ing. Aagrónomo Zooctenista Investigador Centro de Investigación </a:t>
            </a:r>
            <a:endParaRPr lang="es-PA"/>
          </a:p>
        </p:txBody>
      </p:sp>
      <p:sp>
        <p:nvSpPr>
          <p:cNvPr id="6" name="5 Marcador de número de diapositiva"/>
          <p:cNvSpPr>
            <a:spLocks noGrp="1"/>
          </p:cNvSpPr>
          <p:nvPr>
            <p:ph type="sldNum" sz="quarter" idx="12"/>
          </p:nvPr>
        </p:nvSpPr>
        <p:spPr/>
        <p:txBody>
          <a:bodyPr/>
          <a:lstStyle>
            <a:lvl1pPr>
              <a:defRPr/>
            </a:lvl1pPr>
          </a:lstStyle>
          <a:p>
            <a:pPr>
              <a:defRPr/>
            </a:pPr>
            <a:fld id="{35F87B77-D3AA-4078-8681-71BD1C02CFDD}" type="slidenum">
              <a:rPr lang="es-PA" altLang="es-PA"/>
              <a:pPr>
                <a:defRPr/>
              </a:pPr>
              <a:t>‹Nº›</a:t>
            </a:fld>
            <a:endParaRPr lang="es-PA" altLang="es-P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1530191" y="10081263"/>
            <a:ext cx="13516689" cy="28513567"/>
          </a:xfrm>
        </p:spPr>
        <p:txBody>
          <a:bodyPr/>
          <a:lstStyle>
            <a:lvl1pPr>
              <a:defRPr sz="12900"/>
            </a:lvl1pPr>
            <a:lvl2pPr>
              <a:defRPr sz="11100"/>
            </a:lvl2pPr>
            <a:lvl3pPr>
              <a:defRPr sz="9200"/>
            </a:lvl3pPr>
            <a:lvl4pPr>
              <a:defRPr sz="8300"/>
            </a:lvl4pPr>
            <a:lvl5pPr>
              <a:defRPr sz="8300"/>
            </a:lvl5pPr>
            <a:lvl6pPr>
              <a:defRPr sz="8300"/>
            </a:lvl6pPr>
            <a:lvl7pPr>
              <a:defRPr sz="8300"/>
            </a:lvl7pPr>
            <a:lvl8pPr>
              <a:defRPr sz="8300"/>
            </a:lvl8pPr>
            <a:lvl9pPr>
              <a:defRPr sz="8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15556945" y="10081263"/>
            <a:ext cx="13516689" cy="28513567"/>
          </a:xfrm>
        </p:spPr>
        <p:txBody>
          <a:bodyPr/>
          <a:lstStyle>
            <a:lvl1pPr>
              <a:defRPr sz="12900"/>
            </a:lvl1pPr>
            <a:lvl2pPr>
              <a:defRPr sz="11100"/>
            </a:lvl2pPr>
            <a:lvl3pPr>
              <a:defRPr sz="9200"/>
            </a:lvl3pPr>
            <a:lvl4pPr>
              <a:defRPr sz="8300"/>
            </a:lvl4pPr>
            <a:lvl5pPr>
              <a:defRPr sz="8300"/>
            </a:lvl5pPr>
            <a:lvl6pPr>
              <a:defRPr sz="8300"/>
            </a:lvl6pPr>
            <a:lvl7pPr>
              <a:defRPr sz="8300"/>
            </a:lvl7pPr>
            <a:lvl8pPr>
              <a:defRPr sz="8300"/>
            </a:lvl8pPr>
            <a:lvl9pPr>
              <a:defRPr sz="8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3 Marcador de fecha"/>
          <p:cNvSpPr>
            <a:spLocks noGrp="1"/>
          </p:cNvSpPr>
          <p:nvPr>
            <p:ph type="dt" sz="half" idx="10"/>
          </p:nvPr>
        </p:nvSpPr>
        <p:spPr/>
        <p:txBody>
          <a:bodyPr/>
          <a:lstStyle>
            <a:lvl1pPr>
              <a:defRPr/>
            </a:lvl1pPr>
          </a:lstStyle>
          <a:p>
            <a:pPr>
              <a:defRPr/>
            </a:pPr>
            <a:fld id="{A9E76062-3385-417F-92A7-C1BE6420F6C5}" type="datetime1">
              <a:rPr lang="es-PA"/>
              <a:pPr>
                <a:defRPr/>
              </a:pPr>
              <a:t>07/26/2022</a:t>
            </a:fld>
            <a:endParaRPr lang="es-PA"/>
          </a:p>
        </p:txBody>
      </p:sp>
      <p:sp>
        <p:nvSpPr>
          <p:cNvPr id="6" name="4 Marcador de pie de página"/>
          <p:cNvSpPr>
            <a:spLocks noGrp="1"/>
          </p:cNvSpPr>
          <p:nvPr>
            <p:ph type="ftr" sz="quarter" idx="11"/>
          </p:nvPr>
        </p:nvSpPr>
        <p:spPr/>
        <p:txBody>
          <a:bodyPr/>
          <a:lstStyle>
            <a:lvl1pPr>
              <a:defRPr/>
            </a:lvl1pPr>
          </a:lstStyle>
          <a:p>
            <a:pPr>
              <a:defRPr/>
            </a:pPr>
            <a:r>
              <a:rPr lang="es-ES"/>
              <a:t>1. Investigación financiada por rl IDIAP. Proyecto Evaluación de Gramíneas y Leguminosas para la alimentación animal y adaptar Sistemas de manejo de las pasturas ante el cambbio climático.2. Ing. Aagrónomo Zooctenista Investigador Centro de Investigación </a:t>
            </a:r>
            <a:endParaRPr lang="es-PA"/>
          </a:p>
        </p:txBody>
      </p:sp>
      <p:sp>
        <p:nvSpPr>
          <p:cNvPr id="7" name="5 Marcador de número de diapositiva"/>
          <p:cNvSpPr>
            <a:spLocks noGrp="1"/>
          </p:cNvSpPr>
          <p:nvPr>
            <p:ph type="sldNum" sz="quarter" idx="12"/>
          </p:nvPr>
        </p:nvSpPr>
        <p:spPr/>
        <p:txBody>
          <a:bodyPr/>
          <a:lstStyle>
            <a:lvl1pPr>
              <a:defRPr/>
            </a:lvl1pPr>
          </a:lstStyle>
          <a:p>
            <a:pPr>
              <a:defRPr/>
            </a:pPr>
            <a:fld id="{5549CCCD-E770-4C81-AE44-43C8F02ECD69}" type="slidenum">
              <a:rPr lang="es-PA" altLang="es-PA"/>
              <a:pPr>
                <a:defRPr/>
              </a:pPr>
              <a:t>‹Nº›</a:t>
            </a:fld>
            <a:endParaRPr lang="es-PA" altLang="es-P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1530191" y="9671212"/>
            <a:ext cx="13522004" cy="4030501"/>
          </a:xfrm>
        </p:spPr>
        <p:txBody>
          <a:bodyPr anchor="b"/>
          <a:lstStyle>
            <a:lvl1pPr marL="0" indent="0">
              <a:buNone/>
              <a:defRPr sz="11100" b="1"/>
            </a:lvl1pPr>
            <a:lvl2pPr marL="2108835" indent="0">
              <a:buNone/>
              <a:defRPr sz="9200" b="1"/>
            </a:lvl2pPr>
            <a:lvl3pPr marL="4217670" indent="0">
              <a:buNone/>
              <a:defRPr sz="8300" b="1"/>
            </a:lvl3pPr>
            <a:lvl4pPr marL="6326505" indent="0">
              <a:buNone/>
              <a:defRPr sz="7400" b="1"/>
            </a:lvl4pPr>
            <a:lvl5pPr marL="8435340" indent="0">
              <a:buNone/>
              <a:defRPr sz="7400" b="1"/>
            </a:lvl5pPr>
            <a:lvl6pPr marL="10544175" indent="0">
              <a:buNone/>
              <a:defRPr sz="7400" b="1"/>
            </a:lvl6pPr>
            <a:lvl7pPr marL="12653010" indent="0">
              <a:buNone/>
              <a:defRPr sz="7400" b="1"/>
            </a:lvl7pPr>
            <a:lvl8pPr marL="14761845" indent="0">
              <a:buNone/>
              <a:defRPr sz="7400" b="1"/>
            </a:lvl8pPr>
            <a:lvl9pPr marL="16870680" indent="0">
              <a:buNone/>
              <a:defRPr sz="7400" b="1"/>
            </a:lvl9pPr>
          </a:lstStyle>
          <a:p>
            <a:pPr lvl="0"/>
            <a:r>
              <a:rPr lang="es-ES"/>
              <a:t>Haga clic para modificar el estilo de texto del patrón</a:t>
            </a:r>
          </a:p>
        </p:txBody>
      </p:sp>
      <p:sp>
        <p:nvSpPr>
          <p:cNvPr id="4" name="3 Marcador de contenido"/>
          <p:cNvSpPr>
            <a:spLocks noGrp="1"/>
          </p:cNvSpPr>
          <p:nvPr>
            <p:ph sz="half" idx="2"/>
          </p:nvPr>
        </p:nvSpPr>
        <p:spPr>
          <a:xfrm>
            <a:off x="1530191" y="13701713"/>
            <a:ext cx="13522004" cy="24893114"/>
          </a:xfrm>
        </p:spPr>
        <p:txBody>
          <a:bodyPr/>
          <a:lstStyle>
            <a:lvl1pPr>
              <a:defRPr sz="11100"/>
            </a:lvl1pPr>
            <a:lvl2pPr>
              <a:defRPr sz="9200"/>
            </a:lvl2pPr>
            <a:lvl3pPr>
              <a:defRPr sz="8300"/>
            </a:lvl3pPr>
            <a:lvl4pPr>
              <a:defRPr sz="7400"/>
            </a:lvl4pPr>
            <a:lvl5pPr>
              <a:defRPr sz="7400"/>
            </a:lvl5pPr>
            <a:lvl6pPr>
              <a:defRPr sz="7400"/>
            </a:lvl6pPr>
            <a:lvl7pPr>
              <a:defRPr sz="7400"/>
            </a:lvl7pPr>
            <a:lvl8pPr>
              <a:defRPr sz="7400"/>
            </a:lvl8pPr>
            <a:lvl9pPr>
              <a:defRPr sz="7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15546320" y="9671212"/>
            <a:ext cx="13527316" cy="4030501"/>
          </a:xfrm>
        </p:spPr>
        <p:txBody>
          <a:bodyPr anchor="b"/>
          <a:lstStyle>
            <a:lvl1pPr marL="0" indent="0">
              <a:buNone/>
              <a:defRPr sz="11100" b="1"/>
            </a:lvl1pPr>
            <a:lvl2pPr marL="2108835" indent="0">
              <a:buNone/>
              <a:defRPr sz="9200" b="1"/>
            </a:lvl2pPr>
            <a:lvl3pPr marL="4217670" indent="0">
              <a:buNone/>
              <a:defRPr sz="8300" b="1"/>
            </a:lvl3pPr>
            <a:lvl4pPr marL="6326505" indent="0">
              <a:buNone/>
              <a:defRPr sz="7400" b="1"/>
            </a:lvl4pPr>
            <a:lvl5pPr marL="8435340" indent="0">
              <a:buNone/>
              <a:defRPr sz="7400" b="1"/>
            </a:lvl5pPr>
            <a:lvl6pPr marL="10544175" indent="0">
              <a:buNone/>
              <a:defRPr sz="7400" b="1"/>
            </a:lvl6pPr>
            <a:lvl7pPr marL="12653010" indent="0">
              <a:buNone/>
              <a:defRPr sz="7400" b="1"/>
            </a:lvl7pPr>
            <a:lvl8pPr marL="14761845" indent="0">
              <a:buNone/>
              <a:defRPr sz="7400" b="1"/>
            </a:lvl8pPr>
            <a:lvl9pPr marL="16870680" indent="0">
              <a:buNone/>
              <a:defRPr sz="7400" b="1"/>
            </a:lvl9pPr>
          </a:lstStyle>
          <a:p>
            <a:pPr lvl="0"/>
            <a:r>
              <a:rPr lang="es-ES"/>
              <a:t>Haga clic para modificar el estilo de texto del patrón</a:t>
            </a:r>
          </a:p>
        </p:txBody>
      </p:sp>
      <p:sp>
        <p:nvSpPr>
          <p:cNvPr id="6" name="5 Marcador de contenido"/>
          <p:cNvSpPr>
            <a:spLocks noGrp="1"/>
          </p:cNvSpPr>
          <p:nvPr>
            <p:ph sz="quarter" idx="4"/>
          </p:nvPr>
        </p:nvSpPr>
        <p:spPr>
          <a:xfrm>
            <a:off x="15546320" y="13701713"/>
            <a:ext cx="13527316" cy="24893114"/>
          </a:xfrm>
        </p:spPr>
        <p:txBody>
          <a:bodyPr/>
          <a:lstStyle>
            <a:lvl1pPr>
              <a:defRPr sz="11100"/>
            </a:lvl1pPr>
            <a:lvl2pPr>
              <a:defRPr sz="9200"/>
            </a:lvl2pPr>
            <a:lvl3pPr>
              <a:defRPr sz="8300"/>
            </a:lvl3pPr>
            <a:lvl4pPr>
              <a:defRPr sz="7400"/>
            </a:lvl4pPr>
            <a:lvl5pPr>
              <a:defRPr sz="7400"/>
            </a:lvl5pPr>
            <a:lvl6pPr>
              <a:defRPr sz="7400"/>
            </a:lvl6pPr>
            <a:lvl7pPr>
              <a:defRPr sz="7400"/>
            </a:lvl7pPr>
            <a:lvl8pPr>
              <a:defRPr sz="7400"/>
            </a:lvl8pPr>
            <a:lvl9pPr>
              <a:defRPr sz="7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3 Marcador de fecha"/>
          <p:cNvSpPr>
            <a:spLocks noGrp="1"/>
          </p:cNvSpPr>
          <p:nvPr>
            <p:ph type="dt" sz="half" idx="10"/>
          </p:nvPr>
        </p:nvSpPr>
        <p:spPr/>
        <p:txBody>
          <a:bodyPr/>
          <a:lstStyle>
            <a:lvl1pPr>
              <a:defRPr/>
            </a:lvl1pPr>
          </a:lstStyle>
          <a:p>
            <a:pPr>
              <a:defRPr/>
            </a:pPr>
            <a:fld id="{35C46C40-103B-41EA-8506-7B21596387FC}" type="datetime1">
              <a:rPr lang="es-PA"/>
              <a:pPr>
                <a:defRPr/>
              </a:pPr>
              <a:t>07/26/2022</a:t>
            </a:fld>
            <a:endParaRPr lang="es-PA"/>
          </a:p>
        </p:txBody>
      </p:sp>
      <p:sp>
        <p:nvSpPr>
          <p:cNvPr id="8" name="4 Marcador de pie de página"/>
          <p:cNvSpPr>
            <a:spLocks noGrp="1"/>
          </p:cNvSpPr>
          <p:nvPr>
            <p:ph type="ftr" sz="quarter" idx="11"/>
          </p:nvPr>
        </p:nvSpPr>
        <p:spPr/>
        <p:txBody>
          <a:bodyPr/>
          <a:lstStyle>
            <a:lvl1pPr>
              <a:defRPr/>
            </a:lvl1pPr>
          </a:lstStyle>
          <a:p>
            <a:pPr>
              <a:defRPr/>
            </a:pPr>
            <a:r>
              <a:rPr lang="es-ES"/>
              <a:t>1. Investigación financiada por rl IDIAP. Proyecto Evaluación de Gramíneas y Leguminosas para la alimentación animal y adaptar Sistemas de manejo de las pasturas ante el cambbio climático.2. Ing. Aagrónomo Zooctenista Investigador Centro de Investigación </a:t>
            </a:r>
            <a:endParaRPr lang="es-PA"/>
          </a:p>
        </p:txBody>
      </p:sp>
      <p:sp>
        <p:nvSpPr>
          <p:cNvPr id="9" name="5 Marcador de número de diapositiva"/>
          <p:cNvSpPr>
            <a:spLocks noGrp="1"/>
          </p:cNvSpPr>
          <p:nvPr>
            <p:ph type="sldNum" sz="quarter" idx="12"/>
          </p:nvPr>
        </p:nvSpPr>
        <p:spPr/>
        <p:txBody>
          <a:bodyPr/>
          <a:lstStyle>
            <a:lvl1pPr>
              <a:defRPr/>
            </a:lvl1pPr>
          </a:lstStyle>
          <a:p>
            <a:pPr>
              <a:defRPr/>
            </a:pPr>
            <a:fld id="{8D8369D0-8CD7-4964-9705-C82E52CC28FF}" type="slidenum">
              <a:rPr lang="es-PA" altLang="es-PA"/>
              <a:pPr>
                <a:defRPr/>
              </a:pPr>
              <a:t>‹Nº›</a:t>
            </a:fld>
            <a:endParaRPr lang="es-PA" altLang="es-P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3 Marcador de fecha"/>
          <p:cNvSpPr>
            <a:spLocks noGrp="1"/>
          </p:cNvSpPr>
          <p:nvPr>
            <p:ph type="dt" sz="half" idx="10"/>
          </p:nvPr>
        </p:nvSpPr>
        <p:spPr/>
        <p:txBody>
          <a:bodyPr/>
          <a:lstStyle>
            <a:lvl1pPr>
              <a:defRPr/>
            </a:lvl1pPr>
          </a:lstStyle>
          <a:p>
            <a:pPr>
              <a:defRPr/>
            </a:pPr>
            <a:fld id="{2215A852-B1F7-4625-9325-8C0977F0CA03}" type="datetime1">
              <a:rPr lang="es-PA"/>
              <a:pPr>
                <a:defRPr/>
              </a:pPr>
              <a:t>07/26/2022</a:t>
            </a:fld>
            <a:endParaRPr lang="es-PA"/>
          </a:p>
        </p:txBody>
      </p:sp>
      <p:sp>
        <p:nvSpPr>
          <p:cNvPr id="4" name="4 Marcador de pie de página"/>
          <p:cNvSpPr>
            <a:spLocks noGrp="1"/>
          </p:cNvSpPr>
          <p:nvPr>
            <p:ph type="ftr" sz="quarter" idx="11"/>
          </p:nvPr>
        </p:nvSpPr>
        <p:spPr/>
        <p:txBody>
          <a:bodyPr/>
          <a:lstStyle>
            <a:lvl1pPr>
              <a:defRPr/>
            </a:lvl1pPr>
          </a:lstStyle>
          <a:p>
            <a:pPr>
              <a:defRPr/>
            </a:pPr>
            <a:r>
              <a:rPr lang="es-ES"/>
              <a:t>1. Investigación financiada por rl IDIAP. Proyecto Evaluación de Gramíneas y Leguminosas para la alimentación animal y adaptar Sistemas de manejo de las pasturas ante el cambbio climático.2. Ing. Aagrónomo Zooctenista Investigador Centro de Investigación </a:t>
            </a:r>
            <a:endParaRPr lang="es-PA"/>
          </a:p>
        </p:txBody>
      </p:sp>
      <p:sp>
        <p:nvSpPr>
          <p:cNvPr id="5" name="5 Marcador de número de diapositiva"/>
          <p:cNvSpPr>
            <a:spLocks noGrp="1"/>
          </p:cNvSpPr>
          <p:nvPr>
            <p:ph type="sldNum" sz="quarter" idx="12"/>
          </p:nvPr>
        </p:nvSpPr>
        <p:spPr/>
        <p:txBody>
          <a:bodyPr/>
          <a:lstStyle>
            <a:lvl1pPr>
              <a:defRPr/>
            </a:lvl1pPr>
          </a:lstStyle>
          <a:p>
            <a:pPr>
              <a:defRPr/>
            </a:pPr>
            <a:fld id="{37AE71FC-2F62-4E13-A064-A2E903D9F4DA}" type="slidenum">
              <a:rPr lang="es-PA" altLang="es-PA"/>
              <a:pPr>
                <a:defRPr/>
              </a:pPr>
              <a:t>‹Nº›</a:t>
            </a:fld>
            <a:endParaRPr lang="es-PA" altLang="es-P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CB87B2ED-CE2A-418B-9C9F-78CC5ADE5512}" type="datetime1">
              <a:rPr lang="es-PA"/>
              <a:pPr>
                <a:defRPr/>
              </a:pPr>
              <a:t>07/26/2022</a:t>
            </a:fld>
            <a:endParaRPr lang="es-PA"/>
          </a:p>
        </p:txBody>
      </p:sp>
      <p:sp>
        <p:nvSpPr>
          <p:cNvPr id="3" name="4 Marcador de pie de página"/>
          <p:cNvSpPr>
            <a:spLocks noGrp="1"/>
          </p:cNvSpPr>
          <p:nvPr>
            <p:ph type="ftr" sz="quarter" idx="11"/>
          </p:nvPr>
        </p:nvSpPr>
        <p:spPr/>
        <p:txBody>
          <a:bodyPr/>
          <a:lstStyle>
            <a:lvl1pPr>
              <a:defRPr/>
            </a:lvl1pPr>
          </a:lstStyle>
          <a:p>
            <a:pPr>
              <a:defRPr/>
            </a:pPr>
            <a:r>
              <a:rPr lang="es-ES"/>
              <a:t>1. Investigación financiada por rl IDIAP. Proyecto Evaluación de Gramíneas y Leguminosas para la alimentación animal y adaptar Sistemas de manejo de las pasturas ante el cambbio climático.2. Ing. Aagrónomo Zooctenista Investigador Centro de Investigación </a:t>
            </a:r>
            <a:endParaRPr lang="es-PA"/>
          </a:p>
        </p:txBody>
      </p:sp>
      <p:sp>
        <p:nvSpPr>
          <p:cNvPr id="4" name="5 Marcador de número de diapositiva"/>
          <p:cNvSpPr>
            <a:spLocks noGrp="1"/>
          </p:cNvSpPr>
          <p:nvPr>
            <p:ph type="sldNum" sz="quarter" idx="12"/>
          </p:nvPr>
        </p:nvSpPr>
        <p:spPr/>
        <p:txBody>
          <a:bodyPr/>
          <a:lstStyle>
            <a:lvl1pPr>
              <a:defRPr/>
            </a:lvl1pPr>
          </a:lstStyle>
          <a:p>
            <a:pPr>
              <a:defRPr/>
            </a:pPr>
            <a:fld id="{35BB208B-283E-4CB6-8122-A3192CE8D4FD}" type="slidenum">
              <a:rPr lang="es-PA" altLang="es-PA"/>
              <a:pPr>
                <a:defRPr/>
              </a:pPr>
              <a:t>‹Nº›</a:t>
            </a:fld>
            <a:endParaRPr lang="es-PA" altLang="es-P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530193" y="1720215"/>
            <a:ext cx="10068448" cy="7320915"/>
          </a:xfrm>
        </p:spPr>
        <p:txBody>
          <a:bodyPr anchor="b"/>
          <a:lstStyle>
            <a:lvl1pPr algn="l">
              <a:defRPr sz="9200" b="1"/>
            </a:lvl1pPr>
          </a:lstStyle>
          <a:p>
            <a:r>
              <a:rPr lang="es-ES"/>
              <a:t>Haga clic para modificar el estilo de título del patrón</a:t>
            </a:r>
          </a:p>
        </p:txBody>
      </p:sp>
      <p:sp>
        <p:nvSpPr>
          <p:cNvPr id="3" name="2 Marcador de contenido"/>
          <p:cNvSpPr>
            <a:spLocks noGrp="1"/>
          </p:cNvSpPr>
          <p:nvPr>
            <p:ph idx="1"/>
          </p:nvPr>
        </p:nvSpPr>
        <p:spPr>
          <a:xfrm>
            <a:off x="11965246" y="1720218"/>
            <a:ext cx="17108388" cy="36874612"/>
          </a:xfrm>
        </p:spPr>
        <p:txBody>
          <a:bodyPr/>
          <a:lstStyle>
            <a:lvl1pPr>
              <a:defRPr sz="14800"/>
            </a:lvl1pPr>
            <a:lvl2pPr>
              <a:defRPr sz="12900"/>
            </a:lvl2pPr>
            <a:lvl3pPr>
              <a:defRPr sz="11100"/>
            </a:lvl3pPr>
            <a:lvl4pPr>
              <a:defRPr sz="9200"/>
            </a:lvl4pPr>
            <a:lvl5pPr>
              <a:defRPr sz="9200"/>
            </a:lvl5pPr>
            <a:lvl6pPr>
              <a:defRPr sz="9200"/>
            </a:lvl6pPr>
            <a:lvl7pPr>
              <a:defRPr sz="9200"/>
            </a:lvl7pPr>
            <a:lvl8pPr>
              <a:defRPr sz="9200"/>
            </a:lvl8pPr>
            <a:lvl9pPr>
              <a:defRPr sz="9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1530193" y="9041133"/>
            <a:ext cx="10068448" cy="29553697"/>
          </a:xfrm>
        </p:spPr>
        <p:txBody>
          <a:bodyPr/>
          <a:lstStyle>
            <a:lvl1pPr marL="0" indent="0">
              <a:buNone/>
              <a:defRPr sz="6500"/>
            </a:lvl1pPr>
            <a:lvl2pPr marL="2108835" indent="0">
              <a:buNone/>
              <a:defRPr sz="5500"/>
            </a:lvl2pPr>
            <a:lvl3pPr marL="4217670" indent="0">
              <a:buNone/>
              <a:defRPr sz="4600"/>
            </a:lvl3pPr>
            <a:lvl4pPr marL="6326505" indent="0">
              <a:buNone/>
              <a:defRPr sz="4200"/>
            </a:lvl4pPr>
            <a:lvl5pPr marL="8435340" indent="0">
              <a:buNone/>
              <a:defRPr sz="4200"/>
            </a:lvl5pPr>
            <a:lvl6pPr marL="10544175" indent="0">
              <a:buNone/>
              <a:defRPr sz="4200"/>
            </a:lvl6pPr>
            <a:lvl7pPr marL="12653010" indent="0">
              <a:buNone/>
              <a:defRPr sz="4200"/>
            </a:lvl7pPr>
            <a:lvl8pPr marL="14761845" indent="0">
              <a:buNone/>
              <a:defRPr sz="4200"/>
            </a:lvl8pPr>
            <a:lvl9pPr marL="16870680" indent="0">
              <a:buNone/>
              <a:defRPr sz="42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97A84BB4-3802-4983-ACC6-3B69EA7A66E3}" type="datetime1">
              <a:rPr lang="es-PA"/>
              <a:pPr>
                <a:defRPr/>
              </a:pPr>
              <a:t>07/26/2022</a:t>
            </a:fld>
            <a:endParaRPr lang="es-PA"/>
          </a:p>
        </p:txBody>
      </p:sp>
      <p:sp>
        <p:nvSpPr>
          <p:cNvPr id="6" name="4 Marcador de pie de página"/>
          <p:cNvSpPr>
            <a:spLocks noGrp="1"/>
          </p:cNvSpPr>
          <p:nvPr>
            <p:ph type="ftr" sz="quarter" idx="11"/>
          </p:nvPr>
        </p:nvSpPr>
        <p:spPr/>
        <p:txBody>
          <a:bodyPr/>
          <a:lstStyle>
            <a:lvl1pPr>
              <a:defRPr/>
            </a:lvl1pPr>
          </a:lstStyle>
          <a:p>
            <a:pPr>
              <a:defRPr/>
            </a:pPr>
            <a:r>
              <a:rPr lang="es-ES"/>
              <a:t>1. Investigación financiada por rl IDIAP. Proyecto Evaluación de Gramíneas y Leguminosas para la alimentación animal y adaptar Sistemas de manejo de las pasturas ante el cambbio climático.2. Ing. Aagrónomo Zooctenista Investigador Centro de Investigación </a:t>
            </a:r>
            <a:endParaRPr lang="es-PA"/>
          </a:p>
        </p:txBody>
      </p:sp>
      <p:sp>
        <p:nvSpPr>
          <p:cNvPr id="7" name="5 Marcador de número de diapositiva"/>
          <p:cNvSpPr>
            <a:spLocks noGrp="1"/>
          </p:cNvSpPr>
          <p:nvPr>
            <p:ph type="sldNum" sz="quarter" idx="12"/>
          </p:nvPr>
        </p:nvSpPr>
        <p:spPr/>
        <p:txBody>
          <a:bodyPr/>
          <a:lstStyle>
            <a:lvl1pPr>
              <a:defRPr/>
            </a:lvl1pPr>
          </a:lstStyle>
          <a:p>
            <a:pPr>
              <a:defRPr/>
            </a:pPr>
            <a:fld id="{B96F3B6D-8491-43F7-8ADF-E52F57BE1896}" type="slidenum">
              <a:rPr lang="es-PA" altLang="es-PA"/>
              <a:pPr>
                <a:defRPr/>
              </a:pPr>
              <a:t>‹Nº›</a:t>
            </a:fld>
            <a:endParaRPr lang="es-PA" altLang="es-P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98564" y="30243780"/>
            <a:ext cx="18362295" cy="3570449"/>
          </a:xfrm>
        </p:spPr>
        <p:txBody>
          <a:bodyPr anchor="b"/>
          <a:lstStyle>
            <a:lvl1pPr algn="l">
              <a:defRPr sz="9200" b="1"/>
            </a:lvl1pPr>
          </a:lstStyle>
          <a:p>
            <a:r>
              <a:rPr lang="es-ES"/>
              <a:t>Haga clic para modificar el estilo de título del patrón</a:t>
            </a:r>
          </a:p>
        </p:txBody>
      </p:sp>
      <p:sp>
        <p:nvSpPr>
          <p:cNvPr id="3" name="2 Marcador de posición de imagen"/>
          <p:cNvSpPr>
            <a:spLocks noGrp="1"/>
          </p:cNvSpPr>
          <p:nvPr>
            <p:ph type="pic" idx="1"/>
          </p:nvPr>
        </p:nvSpPr>
        <p:spPr>
          <a:xfrm>
            <a:off x="5998564" y="3860483"/>
            <a:ext cx="18362295" cy="25923240"/>
          </a:xfrm>
        </p:spPr>
        <p:txBody>
          <a:bodyPr rtlCol="0">
            <a:normAutofit/>
          </a:bodyPr>
          <a:lstStyle>
            <a:lvl1pPr marL="0" indent="0">
              <a:buNone/>
              <a:defRPr sz="14800"/>
            </a:lvl1pPr>
            <a:lvl2pPr marL="2108835" indent="0">
              <a:buNone/>
              <a:defRPr sz="12900"/>
            </a:lvl2pPr>
            <a:lvl3pPr marL="4217670" indent="0">
              <a:buNone/>
              <a:defRPr sz="11100"/>
            </a:lvl3pPr>
            <a:lvl4pPr marL="6326505" indent="0">
              <a:buNone/>
              <a:defRPr sz="9200"/>
            </a:lvl4pPr>
            <a:lvl5pPr marL="8435340" indent="0">
              <a:buNone/>
              <a:defRPr sz="9200"/>
            </a:lvl5pPr>
            <a:lvl6pPr marL="10544175" indent="0">
              <a:buNone/>
              <a:defRPr sz="9200"/>
            </a:lvl6pPr>
            <a:lvl7pPr marL="12653010" indent="0">
              <a:buNone/>
              <a:defRPr sz="9200"/>
            </a:lvl7pPr>
            <a:lvl8pPr marL="14761845" indent="0">
              <a:buNone/>
              <a:defRPr sz="9200"/>
            </a:lvl8pPr>
            <a:lvl9pPr marL="16870680" indent="0">
              <a:buNone/>
              <a:defRPr sz="9200"/>
            </a:lvl9pPr>
          </a:lstStyle>
          <a:p>
            <a:pPr lvl="0"/>
            <a:r>
              <a:rPr lang="es-ES" noProof="0"/>
              <a:t>Haga clic en el icono para agregar una imagen</a:t>
            </a:r>
          </a:p>
        </p:txBody>
      </p:sp>
      <p:sp>
        <p:nvSpPr>
          <p:cNvPr id="4" name="3 Marcador de texto"/>
          <p:cNvSpPr>
            <a:spLocks noGrp="1"/>
          </p:cNvSpPr>
          <p:nvPr>
            <p:ph type="body" sz="half" idx="2"/>
          </p:nvPr>
        </p:nvSpPr>
        <p:spPr>
          <a:xfrm>
            <a:off x="5998564" y="33814229"/>
            <a:ext cx="18362295" cy="5070631"/>
          </a:xfrm>
        </p:spPr>
        <p:txBody>
          <a:bodyPr/>
          <a:lstStyle>
            <a:lvl1pPr marL="0" indent="0">
              <a:buNone/>
              <a:defRPr sz="6500"/>
            </a:lvl1pPr>
            <a:lvl2pPr marL="2108835" indent="0">
              <a:buNone/>
              <a:defRPr sz="5500"/>
            </a:lvl2pPr>
            <a:lvl3pPr marL="4217670" indent="0">
              <a:buNone/>
              <a:defRPr sz="4600"/>
            </a:lvl3pPr>
            <a:lvl4pPr marL="6326505" indent="0">
              <a:buNone/>
              <a:defRPr sz="4200"/>
            </a:lvl4pPr>
            <a:lvl5pPr marL="8435340" indent="0">
              <a:buNone/>
              <a:defRPr sz="4200"/>
            </a:lvl5pPr>
            <a:lvl6pPr marL="10544175" indent="0">
              <a:buNone/>
              <a:defRPr sz="4200"/>
            </a:lvl6pPr>
            <a:lvl7pPr marL="12653010" indent="0">
              <a:buNone/>
              <a:defRPr sz="4200"/>
            </a:lvl7pPr>
            <a:lvl8pPr marL="14761845" indent="0">
              <a:buNone/>
              <a:defRPr sz="4200"/>
            </a:lvl8pPr>
            <a:lvl9pPr marL="16870680" indent="0">
              <a:buNone/>
              <a:defRPr sz="42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0A30FCA-350B-46B6-A7B6-5C87FBAB998C}" type="datetime1">
              <a:rPr lang="es-PA"/>
              <a:pPr>
                <a:defRPr/>
              </a:pPr>
              <a:t>07/26/2022</a:t>
            </a:fld>
            <a:endParaRPr lang="es-PA"/>
          </a:p>
        </p:txBody>
      </p:sp>
      <p:sp>
        <p:nvSpPr>
          <p:cNvPr id="6" name="4 Marcador de pie de página"/>
          <p:cNvSpPr>
            <a:spLocks noGrp="1"/>
          </p:cNvSpPr>
          <p:nvPr>
            <p:ph type="ftr" sz="quarter" idx="11"/>
          </p:nvPr>
        </p:nvSpPr>
        <p:spPr/>
        <p:txBody>
          <a:bodyPr/>
          <a:lstStyle>
            <a:lvl1pPr>
              <a:defRPr/>
            </a:lvl1pPr>
          </a:lstStyle>
          <a:p>
            <a:pPr>
              <a:defRPr/>
            </a:pPr>
            <a:r>
              <a:rPr lang="es-ES"/>
              <a:t>1. Investigación financiada por rl IDIAP. Proyecto Evaluación de Gramíneas y Leguminosas para la alimentación animal y adaptar Sistemas de manejo de las pasturas ante el cambbio climático.2. Ing. Aagrónomo Zooctenista Investigador Centro de Investigación </a:t>
            </a:r>
            <a:endParaRPr lang="es-PA"/>
          </a:p>
        </p:txBody>
      </p:sp>
      <p:sp>
        <p:nvSpPr>
          <p:cNvPr id="7" name="5 Marcador de número de diapositiva"/>
          <p:cNvSpPr>
            <a:spLocks noGrp="1"/>
          </p:cNvSpPr>
          <p:nvPr>
            <p:ph type="sldNum" sz="quarter" idx="12"/>
          </p:nvPr>
        </p:nvSpPr>
        <p:spPr/>
        <p:txBody>
          <a:bodyPr/>
          <a:lstStyle>
            <a:lvl1pPr>
              <a:defRPr/>
            </a:lvl1pPr>
          </a:lstStyle>
          <a:p>
            <a:pPr>
              <a:defRPr/>
            </a:pPr>
            <a:fld id="{B19017C6-6648-4684-935A-401C632D58F3}" type="slidenum">
              <a:rPr lang="es-PA" altLang="es-PA"/>
              <a:pPr>
                <a:defRPr/>
              </a:pPr>
              <a:t>‹Nº›</a:t>
            </a:fld>
            <a:endParaRPr lang="es-PA" altLang="es-P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1530350" y="1730375"/>
            <a:ext cx="27543125" cy="7200900"/>
          </a:xfrm>
          <a:prstGeom prst="rect">
            <a:avLst/>
          </a:prstGeom>
          <a:noFill/>
          <a:ln w="9525">
            <a:noFill/>
            <a:miter lim="800000"/>
            <a:headEnd/>
            <a:tailEnd/>
          </a:ln>
        </p:spPr>
        <p:txBody>
          <a:bodyPr vert="horz" wrap="square" lIns="421767" tIns="210884" rIns="421767" bIns="210884" numCol="1" anchor="ctr" anchorCtr="0" compatLnSpc="1">
            <a:prstTxWarp prst="textNoShape">
              <a:avLst/>
            </a:prstTxWarp>
          </a:bodyPr>
          <a:lstStyle/>
          <a:p>
            <a:pPr lvl="0"/>
            <a:r>
              <a:rPr lang="es-ES" altLang="es-PA"/>
              <a:t>Haga clic para modificar el estilo de título del patrón</a:t>
            </a:r>
          </a:p>
        </p:txBody>
      </p:sp>
      <p:sp>
        <p:nvSpPr>
          <p:cNvPr id="1027" name="2 Marcador de texto"/>
          <p:cNvSpPr>
            <a:spLocks noGrp="1"/>
          </p:cNvSpPr>
          <p:nvPr>
            <p:ph type="body" idx="1"/>
          </p:nvPr>
        </p:nvSpPr>
        <p:spPr bwMode="auto">
          <a:xfrm>
            <a:off x="1530350" y="10080625"/>
            <a:ext cx="27543125" cy="28514675"/>
          </a:xfrm>
          <a:prstGeom prst="rect">
            <a:avLst/>
          </a:prstGeom>
          <a:noFill/>
          <a:ln w="9525">
            <a:noFill/>
            <a:miter lim="800000"/>
            <a:headEnd/>
            <a:tailEnd/>
          </a:ln>
        </p:spPr>
        <p:txBody>
          <a:bodyPr vert="horz" wrap="square" lIns="421767" tIns="210884" rIns="421767" bIns="210884" numCol="1" anchor="t" anchorCtr="0" compatLnSpc="1">
            <a:prstTxWarp prst="textNoShape">
              <a:avLst/>
            </a:prstTxWarp>
          </a:bodyPr>
          <a:lstStyle/>
          <a:p>
            <a:pPr lvl="0"/>
            <a:r>
              <a:rPr lang="es-ES" altLang="es-PA"/>
              <a:t>Haga clic para modificar el estilo de texto del patrón</a:t>
            </a:r>
          </a:p>
          <a:p>
            <a:pPr lvl="1"/>
            <a:r>
              <a:rPr lang="es-ES" altLang="es-PA"/>
              <a:t>Segundo nivel</a:t>
            </a:r>
          </a:p>
          <a:p>
            <a:pPr lvl="2"/>
            <a:r>
              <a:rPr lang="es-ES" altLang="es-PA"/>
              <a:t>Tercer nivel</a:t>
            </a:r>
          </a:p>
          <a:p>
            <a:pPr lvl="3"/>
            <a:r>
              <a:rPr lang="es-ES" altLang="es-PA"/>
              <a:t>Cuarto nivel</a:t>
            </a:r>
          </a:p>
          <a:p>
            <a:pPr lvl="4"/>
            <a:r>
              <a:rPr lang="es-ES" altLang="es-PA"/>
              <a:t>Quinto nivel</a:t>
            </a:r>
          </a:p>
        </p:txBody>
      </p:sp>
      <p:sp>
        <p:nvSpPr>
          <p:cNvPr id="4" name="3 Marcador de fecha"/>
          <p:cNvSpPr>
            <a:spLocks noGrp="1"/>
          </p:cNvSpPr>
          <p:nvPr>
            <p:ph type="dt" sz="half" idx="2"/>
          </p:nvPr>
        </p:nvSpPr>
        <p:spPr>
          <a:xfrm>
            <a:off x="1530350" y="40044688"/>
            <a:ext cx="7140575" cy="2300287"/>
          </a:xfrm>
          <a:prstGeom prst="rect">
            <a:avLst/>
          </a:prstGeom>
        </p:spPr>
        <p:txBody>
          <a:bodyPr vert="horz" lIns="421767" tIns="210884" rIns="421767" bIns="210884" rtlCol="0" anchor="ctr"/>
          <a:lstStyle>
            <a:lvl1pPr algn="l" eaLnBrk="1" hangingPunct="1">
              <a:defRPr sz="5500">
                <a:solidFill>
                  <a:schemeClr val="tx1">
                    <a:tint val="75000"/>
                  </a:schemeClr>
                </a:solidFill>
                <a:cs typeface="Arial" charset="0"/>
              </a:defRPr>
            </a:lvl1pPr>
          </a:lstStyle>
          <a:p>
            <a:pPr>
              <a:defRPr/>
            </a:pPr>
            <a:fld id="{97DD6F36-71EC-4F7E-9911-6694FEA86B6A}" type="datetime1">
              <a:rPr lang="es-PA"/>
              <a:pPr>
                <a:defRPr/>
              </a:pPr>
              <a:t>07/26/2022</a:t>
            </a:fld>
            <a:endParaRPr lang="es-PA"/>
          </a:p>
        </p:txBody>
      </p:sp>
      <p:sp>
        <p:nvSpPr>
          <p:cNvPr id="5" name="4 Marcador de pie de página"/>
          <p:cNvSpPr>
            <a:spLocks noGrp="1"/>
          </p:cNvSpPr>
          <p:nvPr>
            <p:ph type="ftr" sz="quarter" idx="3"/>
          </p:nvPr>
        </p:nvSpPr>
        <p:spPr>
          <a:xfrm>
            <a:off x="10456863" y="40044688"/>
            <a:ext cx="9690100" cy="2300287"/>
          </a:xfrm>
          <a:prstGeom prst="rect">
            <a:avLst/>
          </a:prstGeom>
        </p:spPr>
        <p:txBody>
          <a:bodyPr vert="horz" lIns="421767" tIns="210884" rIns="421767" bIns="210884" rtlCol="0" anchor="ctr"/>
          <a:lstStyle>
            <a:lvl1pPr algn="ctr" eaLnBrk="1" hangingPunct="1">
              <a:defRPr sz="5500">
                <a:solidFill>
                  <a:schemeClr val="tx1">
                    <a:tint val="75000"/>
                  </a:schemeClr>
                </a:solidFill>
                <a:cs typeface="Arial" charset="0"/>
              </a:defRPr>
            </a:lvl1pPr>
          </a:lstStyle>
          <a:p>
            <a:pPr>
              <a:defRPr/>
            </a:pPr>
            <a:r>
              <a:rPr lang="es-ES"/>
              <a:t>1. Investigación financiada por rl IDIAP. Proyecto Evaluación de Gramíneas y Leguminosas para la alimentación animal y adaptar Sistemas de manejo de las pasturas ante el cambbio climático.2. Ing. Aagrónomo Zooctenista Investigador Centro de Investigación </a:t>
            </a:r>
            <a:endParaRPr lang="es-PA"/>
          </a:p>
        </p:txBody>
      </p:sp>
      <p:sp>
        <p:nvSpPr>
          <p:cNvPr id="6" name="5 Marcador de número de diapositiva"/>
          <p:cNvSpPr>
            <a:spLocks noGrp="1"/>
          </p:cNvSpPr>
          <p:nvPr>
            <p:ph type="sldNum" sz="quarter" idx="4"/>
          </p:nvPr>
        </p:nvSpPr>
        <p:spPr>
          <a:xfrm>
            <a:off x="21932900" y="40044688"/>
            <a:ext cx="7140575" cy="2300287"/>
          </a:xfrm>
          <a:prstGeom prst="rect">
            <a:avLst/>
          </a:prstGeom>
        </p:spPr>
        <p:txBody>
          <a:bodyPr vert="horz" wrap="square" lIns="421767" tIns="210884" rIns="421767" bIns="210884" numCol="1" anchor="ctr" anchorCtr="0" compatLnSpc="1">
            <a:prstTxWarp prst="textNoShape">
              <a:avLst/>
            </a:prstTxWarp>
          </a:bodyPr>
          <a:lstStyle>
            <a:lvl1pPr algn="r" eaLnBrk="1" hangingPunct="1">
              <a:defRPr sz="5500" smtClean="0">
                <a:solidFill>
                  <a:srgbClr val="898989"/>
                </a:solidFill>
              </a:defRPr>
            </a:lvl1pPr>
          </a:lstStyle>
          <a:p>
            <a:pPr>
              <a:defRPr/>
            </a:pPr>
            <a:fld id="{A45A5698-B6A6-4DC2-9513-7539A2C28E17}" type="slidenum">
              <a:rPr lang="es-PA" altLang="es-PA"/>
              <a:pPr>
                <a:defRPr/>
              </a:pPr>
              <a:t>‹Nº›</a:t>
            </a:fld>
            <a:endParaRPr lang="es-PA" altLang="es-PA"/>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hf sldNum="0" hdr="0" dt="0"/>
  <p:txStyles>
    <p:titleStyle>
      <a:lvl1pPr algn="ctr" defTabSz="4216400" rtl="0" eaLnBrk="0" fontAlgn="base" hangingPunct="0">
        <a:spcBef>
          <a:spcPct val="0"/>
        </a:spcBef>
        <a:spcAft>
          <a:spcPct val="0"/>
        </a:spcAft>
        <a:defRPr sz="20300" kern="1200">
          <a:solidFill>
            <a:schemeClr val="tx1"/>
          </a:solidFill>
          <a:latin typeface="+mj-lt"/>
          <a:ea typeface="+mj-ea"/>
          <a:cs typeface="+mj-cs"/>
        </a:defRPr>
      </a:lvl1pPr>
      <a:lvl2pPr algn="ctr" defTabSz="4216400" rtl="0" eaLnBrk="0" fontAlgn="base" hangingPunct="0">
        <a:spcBef>
          <a:spcPct val="0"/>
        </a:spcBef>
        <a:spcAft>
          <a:spcPct val="0"/>
        </a:spcAft>
        <a:defRPr sz="20300">
          <a:solidFill>
            <a:schemeClr val="tx1"/>
          </a:solidFill>
          <a:latin typeface="Calibri" pitchFamily="34" charset="0"/>
        </a:defRPr>
      </a:lvl2pPr>
      <a:lvl3pPr algn="ctr" defTabSz="4216400" rtl="0" eaLnBrk="0" fontAlgn="base" hangingPunct="0">
        <a:spcBef>
          <a:spcPct val="0"/>
        </a:spcBef>
        <a:spcAft>
          <a:spcPct val="0"/>
        </a:spcAft>
        <a:defRPr sz="20300">
          <a:solidFill>
            <a:schemeClr val="tx1"/>
          </a:solidFill>
          <a:latin typeface="Calibri" pitchFamily="34" charset="0"/>
        </a:defRPr>
      </a:lvl3pPr>
      <a:lvl4pPr algn="ctr" defTabSz="4216400" rtl="0" eaLnBrk="0" fontAlgn="base" hangingPunct="0">
        <a:spcBef>
          <a:spcPct val="0"/>
        </a:spcBef>
        <a:spcAft>
          <a:spcPct val="0"/>
        </a:spcAft>
        <a:defRPr sz="20300">
          <a:solidFill>
            <a:schemeClr val="tx1"/>
          </a:solidFill>
          <a:latin typeface="Calibri" pitchFamily="34" charset="0"/>
        </a:defRPr>
      </a:lvl4pPr>
      <a:lvl5pPr algn="ctr" defTabSz="4216400" rtl="0" eaLnBrk="0" fontAlgn="base" hangingPunct="0">
        <a:spcBef>
          <a:spcPct val="0"/>
        </a:spcBef>
        <a:spcAft>
          <a:spcPct val="0"/>
        </a:spcAft>
        <a:defRPr sz="20300">
          <a:solidFill>
            <a:schemeClr val="tx1"/>
          </a:solidFill>
          <a:latin typeface="Calibri" pitchFamily="34" charset="0"/>
        </a:defRPr>
      </a:lvl5pPr>
      <a:lvl6pPr marL="457200" algn="ctr" defTabSz="4216400" rtl="0" fontAlgn="base">
        <a:spcBef>
          <a:spcPct val="0"/>
        </a:spcBef>
        <a:spcAft>
          <a:spcPct val="0"/>
        </a:spcAft>
        <a:defRPr sz="20300">
          <a:solidFill>
            <a:schemeClr val="tx1"/>
          </a:solidFill>
          <a:latin typeface="Calibri" pitchFamily="34" charset="0"/>
        </a:defRPr>
      </a:lvl6pPr>
      <a:lvl7pPr marL="914400" algn="ctr" defTabSz="4216400" rtl="0" fontAlgn="base">
        <a:spcBef>
          <a:spcPct val="0"/>
        </a:spcBef>
        <a:spcAft>
          <a:spcPct val="0"/>
        </a:spcAft>
        <a:defRPr sz="20300">
          <a:solidFill>
            <a:schemeClr val="tx1"/>
          </a:solidFill>
          <a:latin typeface="Calibri" pitchFamily="34" charset="0"/>
        </a:defRPr>
      </a:lvl7pPr>
      <a:lvl8pPr marL="1371600" algn="ctr" defTabSz="4216400" rtl="0" fontAlgn="base">
        <a:spcBef>
          <a:spcPct val="0"/>
        </a:spcBef>
        <a:spcAft>
          <a:spcPct val="0"/>
        </a:spcAft>
        <a:defRPr sz="20300">
          <a:solidFill>
            <a:schemeClr val="tx1"/>
          </a:solidFill>
          <a:latin typeface="Calibri" pitchFamily="34" charset="0"/>
        </a:defRPr>
      </a:lvl8pPr>
      <a:lvl9pPr marL="1828800" algn="ctr" defTabSz="4216400" rtl="0" fontAlgn="base">
        <a:spcBef>
          <a:spcPct val="0"/>
        </a:spcBef>
        <a:spcAft>
          <a:spcPct val="0"/>
        </a:spcAft>
        <a:defRPr sz="20300">
          <a:solidFill>
            <a:schemeClr val="tx1"/>
          </a:solidFill>
          <a:latin typeface="Calibri" pitchFamily="34" charset="0"/>
        </a:defRPr>
      </a:lvl9pPr>
    </p:titleStyle>
    <p:bodyStyle>
      <a:lvl1pPr marL="1581150" indent="-1581150" algn="l" defTabSz="4216400" rtl="0" eaLnBrk="0" fontAlgn="base" hangingPunct="0">
        <a:spcBef>
          <a:spcPct val="20000"/>
        </a:spcBef>
        <a:spcAft>
          <a:spcPct val="0"/>
        </a:spcAft>
        <a:buFont typeface="Arial" charset="0"/>
        <a:buChar char="•"/>
        <a:defRPr sz="14800" kern="1200">
          <a:solidFill>
            <a:schemeClr val="tx1"/>
          </a:solidFill>
          <a:latin typeface="+mn-lt"/>
          <a:ea typeface="+mn-ea"/>
          <a:cs typeface="+mn-cs"/>
        </a:defRPr>
      </a:lvl1pPr>
      <a:lvl2pPr marL="3425825" indent="-1317625" algn="l" defTabSz="4216400" rtl="0" eaLnBrk="0" fontAlgn="base" hangingPunct="0">
        <a:spcBef>
          <a:spcPct val="20000"/>
        </a:spcBef>
        <a:spcAft>
          <a:spcPct val="0"/>
        </a:spcAft>
        <a:buFont typeface="Arial" charset="0"/>
        <a:buChar char="–"/>
        <a:defRPr sz="12900" kern="1200">
          <a:solidFill>
            <a:schemeClr val="tx1"/>
          </a:solidFill>
          <a:latin typeface="+mn-lt"/>
          <a:ea typeface="+mn-ea"/>
          <a:cs typeface="+mn-cs"/>
        </a:defRPr>
      </a:lvl2pPr>
      <a:lvl3pPr marL="5272088" indent="-1054100" algn="l" defTabSz="4216400" rtl="0" eaLnBrk="0" fontAlgn="base" hangingPunct="0">
        <a:spcBef>
          <a:spcPct val="20000"/>
        </a:spcBef>
        <a:spcAft>
          <a:spcPct val="0"/>
        </a:spcAft>
        <a:buFont typeface="Arial" charset="0"/>
        <a:buChar char="•"/>
        <a:defRPr sz="11100" kern="1200">
          <a:solidFill>
            <a:schemeClr val="tx1"/>
          </a:solidFill>
          <a:latin typeface="+mn-lt"/>
          <a:ea typeface="+mn-ea"/>
          <a:cs typeface="+mn-cs"/>
        </a:defRPr>
      </a:lvl3pPr>
      <a:lvl4pPr marL="7380288" indent="-1054100" algn="l" defTabSz="4216400" rtl="0" eaLnBrk="0" fontAlgn="base" hangingPunct="0">
        <a:spcBef>
          <a:spcPct val="20000"/>
        </a:spcBef>
        <a:spcAft>
          <a:spcPct val="0"/>
        </a:spcAft>
        <a:buFont typeface="Arial" charset="0"/>
        <a:buChar char="–"/>
        <a:defRPr sz="9200" kern="1200">
          <a:solidFill>
            <a:schemeClr val="tx1"/>
          </a:solidFill>
          <a:latin typeface="+mn-lt"/>
          <a:ea typeface="+mn-ea"/>
          <a:cs typeface="+mn-cs"/>
        </a:defRPr>
      </a:lvl4pPr>
      <a:lvl5pPr marL="9488488" indent="-1054100" algn="l" defTabSz="4216400" rtl="0" eaLnBrk="0" fontAlgn="base" hangingPunct="0">
        <a:spcBef>
          <a:spcPct val="20000"/>
        </a:spcBef>
        <a:spcAft>
          <a:spcPct val="0"/>
        </a:spcAft>
        <a:buFont typeface="Arial" charset="0"/>
        <a:buChar char="»"/>
        <a:defRPr sz="9200" kern="1200">
          <a:solidFill>
            <a:schemeClr val="tx1"/>
          </a:solidFill>
          <a:latin typeface="+mn-lt"/>
          <a:ea typeface="+mn-ea"/>
          <a:cs typeface="+mn-cs"/>
        </a:defRPr>
      </a:lvl5pPr>
      <a:lvl6pPr marL="11598593" indent="-1054418" algn="l" defTabSz="4217670" rtl="0" eaLnBrk="1" latinLnBrk="0" hangingPunct="1">
        <a:spcBef>
          <a:spcPct val="20000"/>
        </a:spcBef>
        <a:buFont typeface="Arial" panose="020B0604020202020204" pitchFamily="34" charset="0"/>
        <a:buChar char="•"/>
        <a:defRPr sz="9200" kern="1200">
          <a:solidFill>
            <a:schemeClr val="tx1"/>
          </a:solidFill>
          <a:latin typeface="+mn-lt"/>
          <a:ea typeface="+mn-ea"/>
          <a:cs typeface="+mn-cs"/>
        </a:defRPr>
      </a:lvl6pPr>
      <a:lvl7pPr marL="13707428" indent="-1054418" algn="l" defTabSz="4217670" rtl="0" eaLnBrk="1" latinLnBrk="0" hangingPunct="1">
        <a:spcBef>
          <a:spcPct val="20000"/>
        </a:spcBef>
        <a:buFont typeface="Arial" panose="020B0604020202020204" pitchFamily="34" charset="0"/>
        <a:buChar char="•"/>
        <a:defRPr sz="9200" kern="1200">
          <a:solidFill>
            <a:schemeClr val="tx1"/>
          </a:solidFill>
          <a:latin typeface="+mn-lt"/>
          <a:ea typeface="+mn-ea"/>
          <a:cs typeface="+mn-cs"/>
        </a:defRPr>
      </a:lvl7pPr>
      <a:lvl8pPr marL="15816263" indent="-1054418" algn="l" defTabSz="4217670" rtl="0" eaLnBrk="1" latinLnBrk="0" hangingPunct="1">
        <a:spcBef>
          <a:spcPct val="20000"/>
        </a:spcBef>
        <a:buFont typeface="Arial" panose="020B0604020202020204" pitchFamily="34" charset="0"/>
        <a:buChar char="•"/>
        <a:defRPr sz="9200" kern="1200">
          <a:solidFill>
            <a:schemeClr val="tx1"/>
          </a:solidFill>
          <a:latin typeface="+mn-lt"/>
          <a:ea typeface="+mn-ea"/>
          <a:cs typeface="+mn-cs"/>
        </a:defRPr>
      </a:lvl8pPr>
      <a:lvl9pPr marL="17925098" indent="-1054418" algn="l" defTabSz="4217670" rtl="0" eaLnBrk="1" latinLnBrk="0" hangingPunct="1">
        <a:spcBef>
          <a:spcPct val="20000"/>
        </a:spcBef>
        <a:buFont typeface="Arial" panose="020B0604020202020204" pitchFamily="34" charset="0"/>
        <a:buChar char="•"/>
        <a:defRPr sz="9200" kern="1200">
          <a:solidFill>
            <a:schemeClr val="tx1"/>
          </a:solidFill>
          <a:latin typeface="+mn-lt"/>
          <a:ea typeface="+mn-ea"/>
          <a:cs typeface="+mn-cs"/>
        </a:defRPr>
      </a:lvl9pPr>
    </p:bodyStyle>
    <p:otherStyle>
      <a:defPPr>
        <a:defRPr lang="es-ES"/>
      </a:defPPr>
      <a:lvl1pPr marL="0" algn="l" defTabSz="4217670" rtl="0" eaLnBrk="1" latinLnBrk="0" hangingPunct="1">
        <a:defRPr sz="8300" kern="1200">
          <a:solidFill>
            <a:schemeClr val="tx1"/>
          </a:solidFill>
          <a:latin typeface="+mn-lt"/>
          <a:ea typeface="+mn-ea"/>
          <a:cs typeface="+mn-cs"/>
        </a:defRPr>
      </a:lvl1pPr>
      <a:lvl2pPr marL="2108835" algn="l" defTabSz="4217670" rtl="0" eaLnBrk="1" latinLnBrk="0" hangingPunct="1">
        <a:defRPr sz="8300" kern="1200">
          <a:solidFill>
            <a:schemeClr val="tx1"/>
          </a:solidFill>
          <a:latin typeface="+mn-lt"/>
          <a:ea typeface="+mn-ea"/>
          <a:cs typeface="+mn-cs"/>
        </a:defRPr>
      </a:lvl2pPr>
      <a:lvl3pPr marL="4217670" algn="l" defTabSz="4217670" rtl="0" eaLnBrk="1" latinLnBrk="0" hangingPunct="1">
        <a:defRPr sz="8300" kern="1200">
          <a:solidFill>
            <a:schemeClr val="tx1"/>
          </a:solidFill>
          <a:latin typeface="+mn-lt"/>
          <a:ea typeface="+mn-ea"/>
          <a:cs typeface="+mn-cs"/>
        </a:defRPr>
      </a:lvl3pPr>
      <a:lvl4pPr marL="6326505" algn="l" defTabSz="4217670" rtl="0" eaLnBrk="1" latinLnBrk="0" hangingPunct="1">
        <a:defRPr sz="8300" kern="1200">
          <a:solidFill>
            <a:schemeClr val="tx1"/>
          </a:solidFill>
          <a:latin typeface="+mn-lt"/>
          <a:ea typeface="+mn-ea"/>
          <a:cs typeface="+mn-cs"/>
        </a:defRPr>
      </a:lvl4pPr>
      <a:lvl5pPr marL="8435340" algn="l" defTabSz="4217670" rtl="0" eaLnBrk="1" latinLnBrk="0" hangingPunct="1">
        <a:defRPr sz="8300" kern="1200">
          <a:solidFill>
            <a:schemeClr val="tx1"/>
          </a:solidFill>
          <a:latin typeface="+mn-lt"/>
          <a:ea typeface="+mn-ea"/>
          <a:cs typeface="+mn-cs"/>
        </a:defRPr>
      </a:lvl5pPr>
      <a:lvl6pPr marL="10544175" algn="l" defTabSz="4217670" rtl="0" eaLnBrk="1" latinLnBrk="0" hangingPunct="1">
        <a:defRPr sz="8300" kern="1200">
          <a:solidFill>
            <a:schemeClr val="tx1"/>
          </a:solidFill>
          <a:latin typeface="+mn-lt"/>
          <a:ea typeface="+mn-ea"/>
          <a:cs typeface="+mn-cs"/>
        </a:defRPr>
      </a:lvl6pPr>
      <a:lvl7pPr marL="12653010" algn="l" defTabSz="4217670" rtl="0" eaLnBrk="1" latinLnBrk="0" hangingPunct="1">
        <a:defRPr sz="8300" kern="1200">
          <a:solidFill>
            <a:schemeClr val="tx1"/>
          </a:solidFill>
          <a:latin typeface="+mn-lt"/>
          <a:ea typeface="+mn-ea"/>
          <a:cs typeface="+mn-cs"/>
        </a:defRPr>
      </a:lvl7pPr>
      <a:lvl8pPr marL="14761845" algn="l" defTabSz="4217670" rtl="0" eaLnBrk="1" latinLnBrk="0" hangingPunct="1">
        <a:defRPr sz="8300" kern="1200">
          <a:solidFill>
            <a:schemeClr val="tx1"/>
          </a:solidFill>
          <a:latin typeface="+mn-lt"/>
          <a:ea typeface="+mn-ea"/>
          <a:cs typeface="+mn-cs"/>
        </a:defRPr>
      </a:lvl8pPr>
      <a:lvl9pPr marL="16870680" algn="l" defTabSz="4217670" rtl="0" eaLnBrk="1" latinLnBrk="0" hangingPunct="1">
        <a:defRPr sz="8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30 Rectángulo"/>
          <p:cNvSpPr>
            <a:spLocks noChangeArrowheads="1"/>
          </p:cNvSpPr>
          <p:nvPr/>
        </p:nvSpPr>
        <p:spPr bwMode="auto">
          <a:xfrm>
            <a:off x="4183380" y="0"/>
            <a:ext cx="26420445" cy="4437063"/>
          </a:xfrm>
          <a:prstGeom prst="rect">
            <a:avLst/>
          </a:prstGeom>
          <a:solidFill>
            <a:schemeClr val="accent5">
              <a:lumMod val="50000"/>
            </a:schemeClr>
          </a:solidFill>
          <a:ln w="9525" algn="ctr">
            <a:noFill/>
            <a:round/>
            <a:headEnd/>
            <a:tailEnd/>
          </a:ln>
        </p:spPr>
        <p:txBody>
          <a:bodyPr/>
          <a:lstStyle/>
          <a:p>
            <a:pPr defTabSz="449263" eaLnBrk="1">
              <a:lnSpc>
                <a:spcPct val="18000"/>
              </a:lnSpc>
              <a:buClr>
                <a:srgbClr val="000000"/>
              </a:buClr>
              <a:buSzPct val="100000"/>
              <a:buFont typeface="Times New Roman" pitchFamily="18" charset="0"/>
              <a:buNone/>
            </a:pPr>
            <a:endParaRPr lang="es-ES" altLang="es-ES" sz="1800">
              <a:solidFill>
                <a:schemeClr val="bg1"/>
              </a:solidFill>
              <a:latin typeface="Arial" charset="0"/>
            </a:endParaRPr>
          </a:p>
        </p:txBody>
      </p:sp>
      <p:sp>
        <p:nvSpPr>
          <p:cNvPr id="2051" name="4 Rectángulo"/>
          <p:cNvSpPr>
            <a:spLocks noChangeArrowheads="1"/>
          </p:cNvSpPr>
          <p:nvPr/>
        </p:nvSpPr>
        <p:spPr bwMode="auto">
          <a:xfrm>
            <a:off x="9612360" y="4548859"/>
            <a:ext cx="20523200" cy="708025"/>
          </a:xfrm>
          <a:prstGeom prst="rect">
            <a:avLst/>
          </a:prstGeom>
          <a:noFill/>
          <a:ln w="9525">
            <a:noFill/>
            <a:miter lim="800000"/>
            <a:headEnd/>
            <a:tailEnd/>
          </a:ln>
        </p:spPr>
        <p:txBody>
          <a:bodyPr>
            <a:spAutoFit/>
          </a:bodyPr>
          <a:lstStyle/>
          <a:p>
            <a:pPr algn="r" eaLnBrk="1" hangingPunct="1"/>
            <a:r>
              <a:rPr lang="es-PA" altLang="es-PA" sz="4000" b="1" i="1" u="sng" dirty="0">
                <a:latin typeface="Arial" charset="0"/>
              </a:rPr>
              <a:t>Luis A </a:t>
            </a:r>
            <a:r>
              <a:rPr lang="es-PA" altLang="es-PA" sz="4000" b="1" i="1" u="sng" dirty="0" err="1">
                <a:latin typeface="Arial" charset="0"/>
              </a:rPr>
              <a:t>Hertentains</a:t>
            </a:r>
            <a:r>
              <a:rPr lang="es-PA" altLang="es-PA" sz="4000" b="1" i="1" u="sng" dirty="0">
                <a:latin typeface="Arial" charset="0"/>
              </a:rPr>
              <a:t> Caballero</a:t>
            </a:r>
            <a:r>
              <a:rPr lang="es-PA" altLang="es-PA" sz="4000" b="1" i="1" u="sng" baseline="30000" dirty="0">
                <a:latin typeface="Arial" charset="0"/>
              </a:rPr>
              <a:t>2</a:t>
            </a:r>
            <a:r>
              <a:rPr lang="es-PA" altLang="es-PA" sz="4000" b="1" i="1" dirty="0">
                <a:latin typeface="Arial" charset="0"/>
              </a:rPr>
              <a:t>; </a:t>
            </a:r>
            <a:r>
              <a:rPr lang="es-PA" altLang="es-PA" sz="4000" b="1" i="1" dirty="0" err="1">
                <a:latin typeface="Arial" charset="0"/>
              </a:rPr>
              <a:t>Odenis</a:t>
            </a:r>
            <a:r>
              <a:rPr lang="es-PA" altLang="es-PA" sz="4000" b="1" i="1" dirty="0">
                <a:latin typeface="Arial" charset="0"/>
              </a:rPr>
              <a:t> Troetsch</a:t>
            </a:r>
            <a:r>
              <a:rPr lang="es-PA" altLang="es-PA" sz="4000" b="1" i="1" baseline="30000" dirty="0">
                <a:latin typeface="Arial" charset="0"/>
              </a:rPr>
              <a:t>3</a:t>
            </a:r>
            <a:r>
              <a:rPr lang="es-PA" altLang="es-PA" sz="4000" b="1" i="1" dirty="0">
                <a:latin typeface="Arial" charset="0"/>
              </a:rPr>
              <a:t>; </a:t>
            </a:r>
            <a:r>
              <a:rPr lang="es-PA" altLang="es-PA" sz="4000" b="1" i="1" dirty="0" err="1">
                <a:latin typeface="Arial" charset="0"/>
              </a:rPr>
              <a:t>Eliut</a:t>
            </a:r>
            <a:r>
              <a:rPr lang="es-PA" altLang="es-PA" sz="4000" b="1" i="1" dirty="0">
                <a:latin typeface="Arial" charset="0"/>
              </a:rPr>
              <a:t> Santamaría</a:t>
            </a:r>
            <a:r>
              <a:rPr lang="es-PA" altLang="es-PA" sz="4000" b="1" i="1" baseline="30000" dirty="0">
                <a:latin typeface="Arial" charset="0"/>
              </a:rPr>
              <a:t>3</a:t>
            </a:r>
          </a:p>
        </p:txBody>
      </p:sp>
      <p:sp>
        <p:nvSpPr>
          <p:cNvPr id="2052" name="5 Rectángulo"/>
          <p:cNvSpPr>
            <a:spLocks noChangeArrowheads="1"/>
          </p:cNvSpPr>
          <p:nvPr/>
        </p:nvSpPr>
        <p:spPr bwMode="auto">
          <a:xfrm>
            <a:off x="396255" y="6370318"/>
            <a:ext cx="14257585" cy="3970338"/>
          </a:xfrm>
          <a:prstGeom prst="rect">
            <a:avLst/>
          </a:prstGeom>
          <a:noFill/>
          <a:ln w="9525">
            <a:noFill/>
            <a:miter lim="800000"/>
            <a:headEnd/>
            <a:tailEnd/>
          </a:ln>
        </p:spPr>
        <p:txBody>
          <a:bodyPr wrap="square">
            <a:spAutoFit/>
          </a:bodyPr>
          <a:lstStyle/>
          <a:p>
            <a:pPr algn="just" eaLnBrk="1" hangingPunct="1"/>
            <a:r>
              <a:rPr lang="es-PA" altLang="es-PA" sz="3600" dirty="0">
                <a:latin typeface="Arial" charset="0"/>
              </a:rPr>
              <a:t>Las pasturas del género </a:t>
            </a:r>
            <a:r>
              <a:rPr lang="es-PA" altLang="es-PA" sz="3600" i="1" dirty="0" err="1">
                <a:latin typeface="Arial" charset="0"/>
              </a:rPr>
              <a:t>Brachiaria</a:t>
            </a:r>
            <a:r>
              <a:rPr lang="es-PA" altLang="es-PA" sz="3600" dirty="0">
                <a:latin typeface="Arial" charset="0"/>
              </a:rPr>
              <a:t> se consideran como la principal fuente alimenticia de los bovinos en Panamá. La persistencia o durabilidad de estas praderas en los sistemas de producción de</a:t>
            </a:r>
            <a:r>
              <a:rPr lang="es-PA" altLang="es-PA" sz="3600" b="1" dirty="0">
                <a:latin typeface="Arial" charset="0"/>
              </a:rPr>
              <a:t> </a:t>
            </a:r>
            <a:r>
              <a:rPr lang="es-PA" altLang="es-PA" sz="3600" dirty="0">
                <a:latin typeface="Arial" charset="0"/>
              </a:rPr>
              <a:t>leche y carne está condicionado a su manejo desde la siembra hasta su pastoreo, al ambiente donde se ubica la finca, a la fertilidad del suelo y si estos son  suelos secos o se inundan (Pinzón </a:t>
            </a:r>
            <a:r>
              <a:rPr lang="es-PA" altLang="es-PA" sz="3600" i="1" dirty="0">
                <a:latin typeface="Arial" charset="0"/>
              </a:rPr>
              <a:t>et al</a:t>
            </a:r>
            <a:r>
              <a:rPr lang="es-PA" altLang="es-PA" sz="3600" dirty="0">
                <a:latin typeface="Arial" charset="0"/>
              </a:rPr>
              <a:t>. 2000, </a:t>
            </a:r>
            <a:r>
              <a:rPr lang="es-PA" altLang="es-PA" sz="3600" dirty="0" err="1">
                <a:latin typeface="Arial" charset="0"/>
              </a:rPr>
              <a:t>Hertentains</a:t>
            </a:r>
            <a:r>
              <a:rPr lang="es-PA" altLang="es-PA" sz="3600" dirty="0">
                <a:latin typeface="Arial" charset="0"/>
              </a:rPr>
              <a:t> y </a:t>
            </a:r>
            <a:r>
              <a:rPr lang="es-PA" altLang="es-PA" sz="3600" dirty="0" err="1">
                <a:latin typeface="Arial" charset="0"/>
              </a:rPr>
              <a:t>Troetsch</a:t>
            </a:r>
            <a:r>
              <a:rPr lang="es-PA" altLang="es-PA" sz="3600" dirty="0">
                <a:latin typeface="Arial" charset="0"/>
              </a:rPr>
              <a:t> 1995, Ávila 1997).</a:t>
            </a:r>
          </a:p>
        </p:txBody>
      </p:sp>
      <p:sp>
        <p:nvSpPr>
          <p:cNvPr id="2053" name="6 Rectángulo"/>
          <p:cNvSpPr>
            <a:spLocks noChangeArrowheads="1"/>
          </p:cNvSpPr>
          <p:nvPr/>
        </p:nvSpPr>
        <p:spPr bwMode="auto">
          <a:xfrm>
            <a:off x="396256" y="11784013"/>
            <a:ext cx="14257584" cy="1754187"/>
          </a:xfrm>
          <a:prstGeom prst="rect">
            <a:avLst/>
          </a:prstGeom>
          <a:noFill/>
          <a:ln w="9525">
            <a:noFill/>
            <a:miter lim="800000"/>
            <a:headEnd/>
            <a:tailEnd/>
          </a:ln>
        </p:spPr>
        <p:txBody>
          <a:bodyPr wrap="square">
            <a:spAutoFit/>
          </a:bodyPr>
          <a:lstStyle/>
          <a:p>
            <a:pPr algn="just" eaLnBrk="1" hangingPunct="1"/>
            <a:r>
              <a:rPr lang="es-PA" altLang="es-PA" sz="3600" dirty="0">
                <a:latin typeface="Arial" charset="0"/>
              </a:rPr>
              <a:t>Evaluar la capacidad de producción de forraje en término de materia seca de la </a:t>
            </a:r>
            <a:r>
              <a:rPr lang="es-PA" altLang="es-PA" sz="3600" i="1" dirty="0" err="1">
                <a:latin typeface="Arial" charset="0"/>
              </a:rPr>
              <a:t>Brachiaria</a:t>
            </a:r>
            <a:r>
              <a:rPr lang="es-PA" altLang="es-PA" sz="3600" i="1" dirty="0">
                <a:latin typeface="Arial" charset="0"/>
              </a:rPr>
              <a:t> </a:t>
            </a:r>
            <a:r>
              <a:rPr lang="es-PA" altLang="es-PA" sz="3600" i="1" dirty="0" err="1">
                <a:latin typeface="Arial" charset="0"/>
              </a:rPr>
              <a:t>decumbens</a:t>
            </a:r>
            <a:r>
              <a:rPr lang="es-PA" altLang="es-PA" sz="3600" i="1" dirty="0">
                <a:latin typeface="Arial" charset="0"/>
              </a:rPr>
              <a:t> </a:t>
            </a:r>
            <a:r>
              <a:rPr lang="es-PA" altLang="es-PA" sz="3600" dirty="0">
                <a:latin typeface="Arial" charset="0"/>
              </a:rPr>
              <a:t>CIAT 606 bajo tres cargas animal y cuatro niveles de nitrógeno.</a:t>
            </a:r>
          </a:p>
        </p:txBody>
      </p:sp>
      <p:sp>
        <p:nvSpPr>
          <p:cNvPr id="2054" name="7 Rectángulo"/>
          <p:cNvSpPr>
            <a:spLocks noChangeArrowheads="1"/>
          </p:cNvSpPr>
          <p:nvPr/>
        </p:nvSpPr>
        <p:spPr bwMode="auto">
          <a:xfrm>
            <a:off x="396256" y="23244175"/>
            <a:ext cx="14329592" cy="10187404"/>
          </a:xfrm>
          <a:prstGeom prst="rect">
            <a:avLst/>
          </a:prstGeom>
          <a:noFill/>
          <a:ln w="9525">
            <a:noFill/>
            <a:miter lim="800000"/>
            <a:headEnd/>
            <a:tailEnd/>
          </a:ln>
        </p:spPr>
        <p:txBody>
          <a:bodyPr wrap="square">
            <a:spAutoFit/>
          </a:bodyPr>
          <a:lstStyle/>
          <a:p>
            <a:pPr algn="just" eaLnBrk="1" hangingPunct="1"/>
            <a:r>
              <a:rPr lang="es-PA" altLang="es-PA" sz="3600" dirty="0">
                <a:latin typeface="Arial" charset="0"/>
              </a:rPr>
              <a:t>El experimento se realizó por un periodo de tres años (2009 - 2011), en la comunidad de Buena Vista, corregimiento de La Concepción, </a:t>
            </a:r>
            <a:r>
              <a:rPr lang="es-PA" altLang="es-PA" sz="3600" dirty="0" err="1">
                <a:latin typeface="Arial" charset="0"/>
              </a:rPr>
              <a:t>Bugaba</a:t>
            </a:r>
            <a:r>
              <a:rPr lang="es-PA" altLang="es-PA" sz="3600" dirty="0">
                <a:latin typeface="Arial" charset="0"/>
              </a:rPr>
              <a:t>, Chiriquí, en la finca de un productor de leche, localizada a una altura de 850 msnm y con una precipitación anual sobre los 5900 mm. </a:t>
            </a:r>
          </a:p>
          <a:p>
            <a:pPr algn="just" eaLnBrk="1" hangingPunct="1"/>
            <a:endParaRPr lang="es-PA" altLang="es-PA" sz="2000" dirty="0">
              <a:latin typeface="Arial" charset="0"/>
            </a:endParaRPr>
          </a:p>
          <a:p>
            <a:pPr algn="just" eaLnBrk="1" hangingPunct="1"/>
            <a:r>
              <a:rPr lang="es-PA" altLang="es-PA" sz="3600" dirty="0">
                <a:latin typeface="Arial" charset="0"/>
              </a:rPr>
              <a:t>Se evaluó tres carga animal (1.5, 3.0 y 4.5 UA/ha/año) y cuatro niveles de nitrógeno a base de urea (0, 100, 200 y 300 kg N/ha/año).</a:t>
            </a:r>
          </a:p>
          <a:p>
            <a:pPr algn="just" eaLnBrk="1" hangingPunct="1"/>
            <a:endParaRPr lang="es-PA" altLang="es-PA" sz="2000" dirty="0">
              <a:latin typeface="Arial" charset="0"/>
            </a:endParaRPr>
          </a:p>
          <a:p>
            <a:pPr algn="just" eaLnBrk="1" hangingPunct="1"/>
            <a:r>
              <a:rPr lang="es-PA" altLang="es-PA" sz="3600" dirty="0">
                <a:latin typeface="Arial" charset="0"/>
              </a:rPr>
              <a:t>Las parcelas estuvieron diseñadas de acuerdo a la presión de pastoreo; a mayor presión de pastoreo menor el tamaño. Estas variaron de 440, 520 y 588 m</a:t>
            </a:r>
            <a:r>
              <a:rPr lang="es-PA" altLang="es-PA" sz="3600" baseline="30000" dirty="0">
                <a:latin typeface="Arial" charset="0"/>
              </a:rPr>
              <a:t>2</a:t>
            </a:r>
            <a:r>
              <a:rPr lang="es-PA" altLang="es-PA" sz="3600" dirty="0">
                <a:latin typeface="Arial" charset="0"/>
              </a:rPr>
              <a:t> para la carga animal de 4.5, 3.0 y 1.5 UA/ha, respectivamente.</a:t>
            </a:r>
          </a:p>
          <a:p>
            <a:pPr algn="just" eaLnBrk="1" hangingPunct="1"/>
            <a:endParaRPr lang="es-PA" altLang="es-PA" sz="2000" dirty="0">
              <a:latin typeface="Arial" charset="0"/>
            </a:endParaRPr>
          </a:p>
          <a:p>
            <a:pPr algn="just" eaLnBrk="1" hangingPunct="1"/>
            <a:r>
              <a:rPr lang="es-PA" altLang="es-PA" sz="3600" dirty="0">
                <a:latin typeface="Arial" charset="0"/>
              </a:rPr>
              <a:t>El pastoreo consistió en un día de ocupación por 24 de descanso. Anualmente, se realizaron 14 pastoreos, tiempo en que se medía la disponibilidad de forraje.</a:t>
            </a:r>
          </a:p>
          <a:p>
            <a:pPr algn="just" eaLnBrk="1" hangingPunct="1"/>
            <a:endParaRPr lang="es-PA" altLang="es-PA" sz="2000" dirty="0">
              <a:latin typeface="Arial" charset="0"/>
            </a:endParaRPr>
          </a:p>
          <a:p>
            <a:pPr algn="just" eaLnBrk="1" hangingPunct="1"/>
            <a:r>
              <a:rPr lang="es-PA" altLang="es-PA" sz="3600" dirty="0">
                <a:latin typeface="Arial" charset="0"/>
              </a:rPr>
              <a:t>Los resultados experimentales se analizaron mediante modelo lineal generalizado con efectos anidados  e interacciones.</a:t>
            </a:r>
          </a:p>
        </p:txBody>
      </p:sp>
      <p:sp>
        <p:nvSpPr>
          <p:cNvPr id="18" name="17 Rectángulo"/>
          <p:cNvSpPr/>
          <p:nvPr/>
        </p:nvSpPr>
        <p:spPr>
          <a:xfrm>
            <a:off x="396255" y="40581263"/>
            <a:ext cx="14329593" cy="2246312"/>
          </a:xfrm>
          <a:prstGeom prst="rect">
            <a:avLst/>
          </a:prstGeom>
          <a:effectLst>
            <a:outerShdw blurRad="50800" dist="50800" dir="5400000" algn="ctr" rotWithShape="0">
              <a:srgbClr val="000000">
                <a:alpha val="0"/>
              </a:srgbClr>
            </a:outerShdw>
          </a:effectLst>
        </p:spPr>
        <p:txBody>
          <a:bodyPr wrap="square">
            <a:spAutoFit/>
          </a:bodyPr>
          <a:lstStyle/>
          <a:p>
            <a:pPr algn="just" defTabSz="4217670" eaLnBrk="1" fontAlgn="auto" hangingPunct="1">
              <a:spcBef>
                <a:spcPts val="0"/>
              </a:spcBef>
              <a:spcAft>
                <a:spcPts val="0"/>
              </a:spcAft>
              <a:defRPr/>
            </a:pPr>
            <a:r>
              <a:rPr lang="es-PA" sz="2800" baseline="30000" dirty="0">
                <a:latin typeface="Arial" panose="020B0604020202020204" pitchFamily="34" charset="0"/>
                <a:cs typeface="Arial" panose="020B0604020202020204" pitchFamily="34" charset="0"/>
              </a:rPr>
              <a:t>1</a:t>
            </a:r>
            <a:r>
              <a:rPr lang="es-PA" sz="2800" dirty="0">
                <a:latin typeface="Arial" panose="020B0604020202020204" pitchFamily="34" charset="0"/>
                <a:cs typeface="Arial" panose="020B0604020202020204" pitchFamily="34" charset="0"/>
              </a:rPr>
              <a:t>Investigación financiada por el IDIAP. Proyecto de Evaluación de gramíneas y leguminosas para la alimentación animal y adaptar sistemas de manejo de las pasturas ante el cambio climático.</a:t>
            </a:r>
          </a:p>
          <a:p>
            <a:pPr algn="just" defTabSz="4217670" eaLnBrk="1" fontAlgn="auto" hangingPunct="1">
              <a:spcBef>
                <a:spcPts val="0"/>
              </a:spcBef>
              <a:spcAft>
                <a:spcPts val="0"/>
              </a:spcAft>
              <a:defRPr/>
            </a:pPr>
            <a:r>
              <a:rPr lang="es-PA" sz="2800" baseline="30000" dirty="0">
                <a:latin typeface="Arial" panose="020B0604020202020204" pitchFamily="34" charset="0"/>
                <a:cs typeface="Arial" panose="020B0604020202020204" pitchFamily="34" charset="0"/>
              </a:rPr>
              <a:t>2</a:t>
            </a:r>
            <a:r>
              <a:rPr lang="es-PA" sz="2800" dirty="0">
                <a:latin typeface="Arial" panose="020B0604020202020204" pitchFamily="34" charset="0"/>
                <a:cs typeface="Arial" panose="020B0604020202020204" pitchFamily="34" charset="0"/>
              </a:rPr>
              <a:t>Instituto de Investigación Agropecuaria de Panamá (IDIAP). Centro de Investigación Agropecuaria Occidental.(</a:t>
            </a:r>
            <a:r>
              <a:rPr lang="es-PA" sz="2800" dirty="0" err="1">
                <a:latin typeface="Arial" panose="020B0604020202020204" pitchFamily="34" charset="0"/>
                <a:cs typeface="Arial" panose="020B0604020202020204" pitchFamily="34" charset="0"/>
              </a:rPr>
              <a:t>CIAOc</a:t>
            </a:r>
            <a:r>
              <a:rPr lang="es-PA" sz="2800" dirty="0">
                <a:latin typeface="Arial" panose="020B0604020202020204" pitchFamily="34" charset="0"/>
                <a:cs typeface="Arial" panose="020B0604020202020204" pitchFamily="34" charset="0"/>
              </a:rPr>
              <a:t>), Santa Marta.</a:t>
            </a:r>
          </a:p>
        </p:txBody>
      </p:sp>
      <p:sp>
        <p:nvSpPr>
          <p:cNvPr id="2056" name="1 Rectángulo"/>
          <p:cNvSpPr>
            <a:spLocks noChangeArrowheads="1"/>
          </p:cNvSpPr>
          <p:nvPr/>
        </p:nvSpPr>
        <p:spPr bwMode="auto">
          <a:xfrm>
            <a:off x="15949985" y="39100644"/>
            <a:ext cx="14261728" cy="3416320"/>
          </a:xfrm>
          <a:prstGeom prst="rect">
            <a:avLst/>
          </a:prstGeom>
          <a:noFill/>
          <a:ln w="9525">
            <a:noFill/>
            <a:miter lim="800000"/>
            <a:headEnd/>
            <a:tailEnd/>
          </a:ln>
        </p:spPr>
        <p:txBody>
          <a:bodyPr wrap="square">
            <a:spAutoFit/>
          </a:bodyPr>
          <a:lstStyle/>
          <a:p>
            <a:pPr marL="723900" indent="-723900" algn="just" eaLnBrk="1" hangingPunct="1"/>
            <a:r>
              <a:rPr lang="es-PA" altLang="es-PA" sz="2800" dirty="0">
                <a:latin typeface="Arial" charset="0"/>
              </a:rPr>
              <a:t>Ávila, MA. 1997. Los pastos y su manejo. </a:t>
            </a:r>
            <a:r>
              <a:rPr lang="es-PA" altLang="es-PA" sz="2800" i="1" dirty="0">
                <a:latin typeface="Arial" charset="0"/>
              </a:rPr>
              <a:t>In</a:t>
            </a:r>
            <a:r>
              <a:rPr lang="es-PA" altLang="es-PA" sz="2800" dirty="0">
                <a:latin typeface="Arial" charset="0"/>
              </a:rPr>
              <a:t> Programa de actualización a Especialistas del IDIAP-MIDA. Suplemento Pecuario. Panamá, Divisa, 17-21 de febrero. p. 101-141.</a:t>
            </a:r>
          </a:p>
          <a:p>
            <a:pPr marL="723900" indent="-723900" algn="just" eaLnBrk="1" hangingPunct="1"/>
            <a:endParaRPr lang="es-PA" altLang="es-PA" sz="1000" dirty="0">
              <a:latin typeface="Arial" charset="0"/>
            </a:endParaRPr>
          </a:p>
          <a:p>
            <a:pPr marL="723900" indent="-723900" algn="just" eaLnBrk="1" hangingPunct="1"/>
            <a:r>
              <a:rPr lang="es-PA" altLang="es-PA" sz="2800" dirty="0" err="1">
                <a:latin typeface="Arial" charset="0"/>
              </a:rPr>
              <a:t>Hertentains</a:t>
            </a:r>
            <a:r>
              <a:rPr lang="es-PA" altLang="es-PA" sz="2800" dirty="0">
                <a:latin typeface="Arial" charset="0"/>
              </a:rPr>
              <a:t>, L; </a:t>
            </a:r>
            <a:r>
              <a:rPr lang="es-PA" altLang="es-PA" sz="2800" dirty="0" err="1">
                <a:latin typeface="Arial" charset="0"/>
              </a:rPr>
              <a:t>Troetsch</a:t>
            </a:r>
            <a:r>
              <a:rPr lang="es-PA" altLang="es-PA" sz="2800" dirty="0">
                <a:latin typeface="Arial" charset="0"/>
              </a:rPr>
              <a:t>, O. 1995. Evaluación de gramíneas en dos localidades de las Tierras Altas </a:t>
            </a:r>
            <a:r>
              <a:rPr lang="es-PA" altLang="es-PA" sz="2800" dirty="0" err="1">
                <a:latin typeface="Arial" charset="0"/>
              </a:rPr>
              <a:t>Chiricanas</a:t>
            </a:r>
            <a:r>
              <a:rPr lang="es-PA" altLang="es-PA" sz="2800" dirty="0">
                <a:latin typeface="Arial" charset="0"/>
              </a:rPr>
              <a:t>. </a:t>
            </a:r>
            <a:r>
              <a:rPr lang="es-PA" altLang="es-PA" sz="2800" i="1" dirty="0">
                <a:latin typeface="Arial" charset="0"/>
              </a:rPr>
              <a:t>In</a:t>
            </a:r>
            <a:r>
              <a:rPr lang="es-PA" altLang="es-PA" sz="2800" dirty="0">
                <a:latin typeface="Arial" charset="0"/>
              </a:rPr>
              <a:t> Resúmenes Pecuarios 1994-1995. IDIAP. PA. p. 9-13.</a:t>
            </a:r>
          </a:p>
          <a:p>
            <a:pPr marL="723900" indent="-723900" algn="just" eaLnBrk="1" hangingPunct="1"/>
            <a:endParaRPr lang="es-PA" altLang="es-PA" sz="1000" dirty="0">
              <a:latin typeface="Arial" charset="0"/>
            </a:endParaRPr>
          </a:p>
          <a:p>
            <a:pPr marL="723900" indent="-723900" algn="just" eaLnBrk="1" hangingPunct="1"/>
            <a:r>
              <a:rPr lang="es-PA" altLang="es-PA" sz="2800" dirty="0">
                <a:latin typeface="Arial" charset="0"/>
              </a:rPr>
              <a:t>Pinzón, B; Montenegro, R. 2000. Evaluación del pasto </a:t>
            </a:r>
            <a:r>
              <a:rPr lang="es-PA" altLang="es-PA" sz="2800" dirty="0" err="1">
                <a:latin typeface="Arial" charset="0"/>
              </a:rPr>
              <a:t>Gualaca</a:t>
            </a:r>
            <a:r>
              <a:rPr lang="es-PA" altLang="es-PA" sz="2800" dirty="0">
                <a:latin typeface="Arial" charset="0"/>
              </a:rPr>
              <a:t> (</a:t>
            </a:r>
            <a:r>
              <a:rPr lang="es-PA" altLang="es-PA" sz="2800" i="1" dirty="0" err="1">
                <a:latin typeface="Arial" charset="0"/>
              </a:rPr>
              <a:t>Brachiaria</a:t>
            </a:r>
            <a:r>
              <a:rPr lang="es-PA" altLang="es-PA" sz="2800" i="1" dirty="0">
                <a:latin typeface="Arial" charset="0"/>
              </a:rPr>
              <a:t> </a:t>
            </a:r>
            <a:r>
              <a:rPr lang="es-PA" altLang="es-PA" sz="2800" i="1" dirty="0" err="1">
                <a:latin typeface="Arial" charset="0"/>
              </a:rPr>
              <a:t>dictyoneura</a:t>
            </a:r>
            <a:r>
              <a:rPr lang="es-PA" altLang="es-PA" sz="2800" i="1" dirty="0">
                <a:latin typeface="Arial" charset="0"/>
              </a:rPr>
              <a:t> </a:t>
            </a:r>
            <a:r>
              <a:rPr lang="es-PA" altLang="es-PA" sz="2800" dirty="0">
                <a:latin typeface="Arial" charset="0"/>
              </a:rPr>
              <a:t>CIAT 6133) en producción de carne. Ciencia Agropecuaria, (10):15-24.</a:t>
            </a:r>
          </a:p>
        </p:txBody>
      </p:sp>
      <p:pic>
        <p:nvPicPr>
          <p:cNvPr id="2057" name="Picture 4" descr="forrajes 054"/>
          <p:cNvPicPr>
            <a:picLocks noChangeAspect="1" noChangeArrowheads="1"/>
          </p:cNvPicPr>
          <p:nvPr/>
        </p:nvPicPr>
        <p:blipFill>
          <a:blip r:embed="rId2" cstate="print"/>
          <a:srcRect t="8338" b="7791"/>
          <a:stretch>
            <a:fillRect/>
          </a:stretch>
        </p:blipFill>
        <p:spPr bwMode="auto">
          <a:xfrm>
            <a:off x="1332360" y="13688836"/>
            <a:ext cx="12241360" cy="8208912"/>
          </a:xfrm>
          <a:prstGeom prst="rect">
            <a:avLst/>
          </a:prstGeom>
          <a:noFill/>
          <a:ln w="12700">
            <a:solidFill>
              <a:srgbClr val="000000"/>
            </a:solidFill>
            <a:miter lim="800000"/>
            <a:headEnd/>
            <a:tailEnd/>
          </a:ln>
        </p:spPr>
      </p:pic>
      <p:sp>
        <p:nvSpPr>
          <p:cNvPr id="2058" name="52 CuadroTexto"/>
          <p:cNvSpPr txBox="1">
            <a:spLocks noChangeArrowheads="1"/>
          </p:cNvSpPr>
          <p:nvPr/>
        </p:nvSpPr>
        <p:spPr bwMode="auto">
          <a:xfrm>
            <a:off x="1260352" y="21249676"/>
            <a:ext cx="7560840" cy="647700"/>
          </a:xfrm>
          <a:prstGeom prst="rect">
            <a:avLst/>
          </a:prstGeom>
          <a:solidFill>
            <a:schemeClr val="bg1">
              <a:alpha val="50980"/>
            </a:schemeClr>
          </a:solidFill>
          <a:ln w="9525">
            <a:noFill/>
            <a:miter lim="800000"/>
            <a:headEnd/>
            <a:tailEnd/>
          </a:ln>
        </p:spPr>
        <p:txBody>
          <a:bodyPr wrap="square">
            <a:spAutoFit/>
          </a:bodyPr>
          <a:lstStyle/>
          <a:p>
            <a:pPr algn="ctr" eaLnBrk="1" hangingPunct="1"/>
            <a:r>
              <a:rPr lang="es-ES" altLang="es-PA" sz="3600" i="1" dirty="0" err="1">
                <a:latin typeface="Arial" charset="0"/>
              </a:rPr>
              <a:t>Brachiaria</a:t>
            </a:r>
            <a:r>
              <a:rPr lang="es-ES" altLang="es-PA" sz="3600" i="1" dirty="0">
                <a:latin typeface="Arial" charset="0"/>
              </a:rPr>
              <a:t> </a:t>
            </a:r>
            <a:r>
              <a:rPr lang="es-ES" altLang="es-PA" sz="3600" i="1" dirty="0" err="1">
                <a:latin typeface="Arial" charset="0"/>
              </a:rPr>
              <a:t>decumbens</a:t>
            </a:r>
            <a:r>
              <a:rPr lang="es-ES" altLang="es-PA" sz="3600" i="1" dirty="0">
                <a:latin typeface="Arial" charset="0"/>
              </a:rPr>
              <a:t> </a:t>
            </a:r>
            <a:r>
              <a:rPr lang="es-ES" altLang="es-PA" sz="3600" dirty="0">
                <a:latin typeface="Arial" charset="0"/>
              </a:rPr>
              <a:t>CIAT 606</a:t>
            </a:r>
          </a:p>
        </p:txBody>
      </p:sp>
      <p:sp>
        <p:nvSpPr>
          <p:cNvPr id="2059" name="2 Rectángulo"/>
          <p:cNvSpPr>
            <a:spLocks noChangeArrowheads="1"/>
          </p:cNvSpPr>
          <p:nvPr/>
        </p:nvSpPr>
        <p:spPr bwMode="auto">
          <a:xfrm>
            <a:off x="15877975" y="33905825"/>
            <a:ext cx="14329593" cy="3970338"/>
          </a:xfrm>
          <a:prstGeom prst="rect">
            <a:avLst/>
          </a:prstGeom>
          <a:noFill/>
          <a:ln w="9525">
            <a:noFill/>
            <a:miter lim="800000"/>
            <a:headEnd/>
            <a:tailEnd/>
          </a:ln>
        </p:spPr>
        <p:txBody>
          <a:bodyPr wrap="square">
            <a:spAutoFit/>
          </a:bodyPr>
          <a:lstStyle/>
          <a:p>
            <a:pPr marL="571500" indent="-571500" algn="just" eaLnBrk="1" hangingPunct="1">
              <a:buFont typeface="Arial" charset="0"/>
              <a:buChar char="•"/>
            </a:pPr>
            <a:r>
              <a:rPr lang="es-PA" altLang="es-PA" sz="3600" dirty="0">
                <a:latin typeface="Arial" charset="0"/>
              </a:rPr>
              <a:t>Es posible manejar en forma sostenida el pasto </a:t>
            </a:r>
            <a:r>
              <a:rPr lang="es-PA" altLang="es-PA" sz="3600" i="1" dirty="0" err="1">
                <a:latin typeface="Arial" charset="0"/>
              </a:rPr>
              <a:t>Brachiaria</a:t>
            </a:r>
            <a:r>
              <a:rPr lang="es-PA" altLang="es-PA" sz="3600" i="1" dirty="0">
                <a:latin typeface="Arial" charset="0"/>
              </a:rPr>
              <a:t> </a:t>
            </a:r>
            <a:r>
              <a:rPr lang="es-PA" altLang="es-PA" sz="3600" i="1" dirty="0" err="1">
                <a:latin typeface="Arial" charset="0"/>
              </a:rPr>
              <a:t>decumbens</a:t>
            </a:r>
            <a:r>
              <a:rPr lang="es-PA" altLang="es-PA" sz="3600" i="1" dirty="0">
                <a:latin typeface="Arial" charset="0"/>
              </a:rPr>
              <a:t> </a:t>
            </a:r>
            <a:r>
              <a:rPr lang="es-PA" altLang="es-PA" sz="3600" dirty="0">
                <a:latin typeface="Arial" charset="0"/>
              </a:rPr>
              <a:t>CIAT 606</a:t>
            </a:r>
            <a:r>
              <a:rPr lang="es-PA" altLang="es-PA" sz="3600" i="1" dirty="0">
                <a:latin typeface="Arial" charset="0"/>
              </a:rPr>
              <a:t>,</a:t>
            </a:r>
            <a:r>
              <a:rPr lang="es-PA" altLang="es-PA" sz="3600" dirty="0">
                <a:latin typeface="Arial" charset="0"/>
              </a:rPr>
              <a:t> sin necesidad del fertilizante nitrogenado y carga animal máxima de 1.5 UA/ha/año.</a:t>
            </a:r>
          </a:p>
          <a:p>
            <a:pPr marL="571500" indent="-571500" algn="just" eaLnBrk="1" hangingPunct="1">
              <a:buFont typeface="Arial" charset="0"/>
              <a:buChar char="•"/>
            </a:pPr>
            <a:endParaRPr lang="es-PA" altLang="es-PA" sz="3600" dirty="0">
              <a:latin typeface="Arial" charset="0"/>
            </a:endParaRPr>
          </a:p>
          <a:p>
            <a:pPr marL="571500" indent="-571500" algn="just" eaLnBrk="1" hangingPunct="1">
              <a:buFont typeface="Arial" charset="0"/>
              <a:buChar char="•"/>
            </a:pPr>
            <a:r>
              <a:rPr lang="es-PA" altLang="es-PA" sz="3600" dirty="0">
                <a:latin typeface="Arial" charset="0"/>
              </a:rPr>
              <a:t>Para un mejor aprovechamiento del sistema productivo, se utilizaría una carga animal cercana a 3.0 UA/ha/año, con una fertilización de hasta 200 kg N/ha/año. </a:t>
            </a:r>
          </a:p>
        </p:txBody>
      </p:sp>
      <p:sp>
        <p:nvSpPr>
          <p:cNvPr id="2060" name="23 CuadroTexto"/>
          <p:cNvSpPr txBox="1">
            <a:spLocks noChangeArrowheads="1"/>
          </p:cNvSpPr>
          <p:nvPr/>
        </p:nvSpPr>
        <p:spPr bwMode="auto">
          <a:xfrm>
            <a:off x="6026727" y="280845"/>
            <a:ext cx="24577098" cy="3785652"/>
          </a:xfrm>
          <a:prstGeom prst="rect">
            <a:avLst/>
          </a:prstGeom>
          <a:noFill/>
          <a:ln w="9525">
            <a:noFill/>
            <a:miter lim="800000"/>
            <a:headEnd/>
            <a:tailEnd/>
          </a:ln>
        </p:spPr>
        <p:txBody>
          <a:bodyPr wrap="square">
            <a:spAutoFit/>
          </a:bodyPr>
          <a:lstStyle/>
          <a:p>
            <a:pPr algn="ctr" eaLnBrk="1" hangingPunct="1"/>
            <a:r>
              <a:rPr lang="es-ES" altLang="es-PA" sz="8000" b="1" spc="-150" dirty="0">
                <a:solidFill>
                  <a:schemeClr val="bg1"/>
                </a:solidFill>
                <a:latin typeface="Arial" charset="0"/>
              </a:rPr>
              <a:t>PRODUCCIÓN DE FORRAJE DE</a:t>
            </a:r>
          </a:p>
          <a:p>
            <a:pPr algn="ctr" eaLnBrk="1" hangingPunct="1"/>
            <a:r>
              <a:rPr lang="es-ES" altLang="es-PA" sz="8000" b="1" i="1" spc="-150" dirty="0" err="1">
                <a:solidFill>
                  <a:schemeClr val="bg1"/>
                </a:solidFill>
                <a:latin typeface="Arial" charset="0"/>
              </a:rPr>
              <a:t>Brachiaria</a:t>
            </a:r>
            <a:r>
              <a:rPr lang="es-ES" altLang="es-PA" sz="8000" b="1" i="1" spc="-150" dirty="0">
                <a:solidFill>
                  <a:schemeClr val="bg1"/>
                </a:solidFill>
                <a:latin typeface="Arial" charset="0"/>
              </a:rPr>
              <a:t> </a:t>
            </a:r>
            <a:r>
              <a:rPr lang="es-ES" altLang="es-PA" sz="8000" b="1" i="1" spc="-150" dirty="0" err="1">
                <a:solidFill>
                  <a:schemeClr val="bg1"/>
                </a:solidFill>
                <a:latin typeface="Arial" charset="0"/>
              </a:rPr>
              <a:t>decumbens</a:t>
            </a:r>
            <a:r>
              <a:rPr lang="es-ES" altLang="es-PA" sz="8000" b="1" spc="-150" dirty="0">
                <a:solidFill>
                  <a:schemeClr val="bg1"/>
                </a:solidFill>
                <a:latin typeface="Arial" charset="0"/>
              </a:rPr>
              <a:t> CIAT 606 </a:t>
            </a:r>
          </a:p>
          <a:p>
            <a:pPr algn="ctr" eaLnBrk="1" hangingPunct="1"/>
            <a:r>
              <a:rPr lang="es-ES" altLang="es-PA" sz="8000" b="1" spc="-150" dirty="0">
                <a:solidFill>
                  <a:schemeClr val="bg1"/>
                </a:solidFill>
                <a:latin typeface="Arial" charset="0"/>
              </a:rPr>
              <a:t>SEGÚN CARGA ANIMAL Y NIVEL DE NITRÓGENO</a:t>
            </a:r>
            <a:r>
              <a:rPr lang="es-ES" altLang="es-PA" sz="8000" b="1" spc="-150" baseline="30000" dirty="0">
                <a:solidFill>
                  <a:schemeClr val="bg1"/>
                </a:solidFill>
                <a:latin typeface="Arial" charset="0"/>
              </a:rPr>
              <a:t>1</a:t>
            </a:r>
          </a:p>
        </p:txBody>
      </p:sp>
      <p:sp>
        <p:nvSpPr>
          <p:cNvPr id="2061" name="25 CuadroTexto"/>
          <p:cNvSpPr txBox="1">
            <a:spLocks noChangeArrowheads="1"/>
          </p:cNvSpPr>
          <p:nvPr/>
        </p:nvSpPr>
        <p:spPr bwMode="auto">
          <a:xfrm>
            <a:off x="15877976" y="38020524"/>
            <a:ext cx="6634162" cy="1016000"/>
          </a:xfrm>
          <a:prstGeom prst="rect">
            <a:avLst/>
          </a:prstGeom>
          <a:noFill/>
          <a:ln w="9525">
            <a:noFill/>
            <a:miter lim="800000"/>
            <a:headEnd/>
            <a:tailEnd/>
          </a:ln>
        </p:spPr>
        <p:txBody>
          <a:bodyPr>
            <a:spAutoFit/>
          </a:bodyPr>
          <a:lstStyle/>
          <a:p>
            <a:pPr eaLnBrk="1" hangingPunct="1"/>
            <a:r>
              <a:rPr lang="es-ES" altLang="es-PA" sz="6000" b="1" dirty="0">
                <a:latin typeface="Arial" charset="0"/>
              </a:rPr>
              <a:t>BIBLIOGRAFÍA</a:t>
            </a:r>
          </a:p>
        </p:txBody>
      </p:sp>
      <p:sp>
        <p:nvSpPr>
          <p:cNvPr id="2062" name="26 CuadroTexto"/>
          <p:cNvSpPr txBox="1">
            <a:spLocks noChangeArrowheads="1"/>
          </p:cNvSpPr>
          <p:nvPr/>
        </p:nvSpPr>
        <p:spPr bwMode="auto">
          <a:xfrm>
            <a:off x="15877950" y="32756052"/>
            <a:ext cx="6408738" cy="1016000"/>
          </a:xfrm>
          <a:prstGeom prst="rect">
            <a:avLst/>
          </a:prstGeom>
          <a:noFill/>
          <a:ln w="9525">
            <a:noFill/>
            <a:miter lim="800000"/>
            <a:headEnd/>
            <a:tailEnd/>
          </a:ln>
        </p:spPr>
        <p:txBody>
          <a:bodyPr>
            <a:spAutoFit/>
          </a:bodyPr>
          <a:lstStyle/>
          <a:p>
            <a:pPr eaLnBrk="1" hangingPunct="1"/>
            <a:r>
              <a:rPr lang="es-ES" altLang="es-PA" sz="6000" b="1" dirty="0">
                <a:latin typeface="Arial" charset="0"/>
              </a:rPr>
              <a:t>CONCLUSIONES</a:t>
            </a:r>
          </a:p>
        </p:txBody>
      </p:sp>
      <p:sp>
        <p:nvSpPr>
          <p:cNvPr id="2063" name="27 CuadroTexto"/>
          <p:cNvSpPr txBox="1">
            <a:spLocks noChangeArrowheads="1"/>
          </p:cNvSpPr>
          <p:nvPr/>
        </p:nvSpPr>
        <p:spPr bwMode="auto">
          <a:xfrm>
            <a:off x="395313" y="5248996"/>
            <a:ext cx="8497887" cy="1016000"/>
          </a:xfrm>
          <a:prstGeom prst="rect">
            <a:avLst/>
          </a:prstGeom>
          <a:noFill/>
          <a:ln w="9525">
            <a:noFill/>
            <a:miter lim="800000"/>
            <a:headEnd/>
            <a:tailEnd/>
          </a:ln>
        </p:spPr>
        <p:txBody>
          <a:bodyPr>
            <a:spAutoFit/>
          </a:bodyPr>
          <a:lstStyle/>
          <a:p>
            <a:pPr eaLnBrk="1" hangingPunct="1"/>
            <a:r>
              <a:rPr lang="es-ES" altLang="es-PA" sz="6000" b="1" dirty="0">
                <a:latin typeface="Arial" charset="0"/>
              </a:rPr>
              <a:t>INTRODUCCIÓN</a:t>
            </a:r>
          </a:p>
        </p:txBody>
      </p:sp>
      <p:sp>
        <p:nvSpPr>
          <p:cNvPr id="2064" name="28 CuadroTexto"/>
          <p:cNvSpPr txBox="1">
            <a:spLocks noChangeArrowheads="1"/>
          </p:cNvSpPr>
          <p:nvPr/>
        </p:nvSpPr>
        <p:spPr bwMode="auto">
          <a:xfrm>
            <a:off x="396900" y="10754722"/>
            <a:ext cx="8496300" cy="1014413"/>
          </a:xfrm>
          <a:prstGeom prst="rect">
            <a:avLst/>
          </a:prstGeom>
          <a:noFill/>
          <a:ln w="9525">
            <a:noFill/>
            <a:miter lim="800000"/>
            <a:headEnd/>
            <a:tailEnd/>
          </a:ln>
        </p:spPr>
        <p:txBody>
          <a:bodyPr>
            <a:spAutoFit/>
          </a:bodyPr>
          <a:lstStyle/>
          <a:p>
            <a:pPr eaLnBrk="1" hangingPunct="1"/>
            <a:r>
              <a:rPr lang="es-ES" altLang="es-PA" sz="6000" b="1" dirty="0">
                <a:latin typeface="Arial" charset="0"/>
              </a:rPr>
              <a:t>OBJETIVO</a:t>
            </a:r>
          </a:p>
        </p:txBody>
      </p:sp>
      <p:sp>
        <p:nvSpPr>
          <p:cNvPr id="2065" name="30 CuadroTexto"/>
          <p:cNvSpPr txBox="1">
            <a:spLocks noChangeArrowheads="1"/>
          </p:cNvSpPr>
          <p:nvPr/>
        </p:nvSpPr>
        <p:spPr bwMode="auto">
          <a:xfrm>
            <a:off x="366961" y="22304646"/>
            <a:ext cx="10758487" cy="1014413"/>
          </a:xfrm>
          <a:prstGeom prst="rect">
            <a:avLst/>
          </a:prstGeom>
          <a:noFill/>
          <a:ln w="9525">
            <a:noFill/>
            <a:miter lim="800000"/>
            <a:headEnd/>
            <a:tailEnd/>
          </a:ln>
        </p:spPr>
        <p:txBody>
          <a:bodyPr>
            <a:spAutoFit/>
          </a:bodyPr>
          <a:lstStyle/>
          <a:p>
            <a:pPr eaLnBrk="1" hangingPunct="1"/>
            <a:r>
              <a:rPr lang="es-ES" altLang="es-PA" sz="6000" b="1" dirty="0">
                <a:latin typeface="Arial" charset="0"/>
              </a:rPr>
              <a:t>MATERIALES Y MÉTODOS</a:t>
            </a:r>
          </a:p>
        </p:txBody>
      </p:sp>
      <p:sp>
        <p:nvSpPr>
          <p:cNvPr id="2066" name="32 CuadroTexto"/>
          <p:cNvSpPr txBox="1">
            <a:spLocks noChangeArrowheads="1"/>
          </p:cNvSpPr>
          <p:nvPr/>
        </p:nvSpPr>
        <p:spPr bwMode="auto">
          <a:xfrm>
            <a:off x="357510" y="33594964"/>
            <a:ext cx="5367338" cy="1014412"/>
          </a:xfrm>
          <a:prstGeom prst="rect">
            <a:avLst/>
          </a:prstGeom>
          <a:noFill/>
          <a:ln w="9525">
            <a:noFill/>
            <a:miter lim="800000"/>
            <a:headEnd/>
            <a:tailEnd/>
          </a:ln>
        </p:spPr>
        <p:txBody>
          <a:bodyPr>
            <a:spAutoFit/>
          </a:bodyPr>
          <a:lstStyle/>
          <a:p>
            <a:pPr eaLnBrk="1" hangingPunct="1"/>
            <a:r>
              <a:rPr lang="es-ES" altLang="es-PA" sz="6000" b="1" dirty="0">
                <a:latin typeface="Arial" charset="0"/>
              </a:rPr>
              <a:t>RESULTADOS</a:t>
            </a:r>
            <a:r>
              <a:rPr lang="es-ES" altLang="es-PA" sz="6000" dirty="0">
                <a:latin typeface="Arial" charset="0"/>
              </a:rPr>
              <a:t> </a:t>
            </a:r>
          </a:p>
        </p:txBody>
      </p:sp>
      <p:sp>
        <p:nvSpPr>
          <p:cNvPr id="2067" name="Rectangle 1"/>
          <p:cNvSpPr>
            <a:spLocks noChangeArrowheads="1"/>
          </p:cNvSpPr>
          <p:nvPr/>
        </p:nvSpPr>
        <p:spPr bwMode="auto">
          <a:xfrm>
            <a:off x="15877976" y="11320463"/>
            <a:ext cx="14401600" cy="1570037"/>
          </a:xfrm>
          <a:prstGeom prst="rect">
            <a:avLst/>
          </a:prstGeom>
          <a:noFill/>
          <a:ln w="9525">
            <a:noFill/>
            <a:miter lim="800000"/>
            <a:headEnd/>
            <a:tailEnd/>
          </a:ln>
        </p:spPr>
        <p:txBody>
          <a:bodyPr wrap="square" anchor="ctr">
            <a:spAutoFit/>
          </a:bodyPr>
          <a:lstStyle/>
          <a:p>
            <a:pPr algn="just" defTabSz="914400" eaLnBrk="1" hangingPunct="1"/>
            <a:r>
              <a:rPr lang="es-PA" altLang="es-PA" sz="3200" b="1" dirty="0">
                <a:latin typeface="Arial" charset="0"/>
              </a:rPr>
              <a:t>CUADRO 1. PRODUCCIÓN DE MATERIA SECA (kg/ha/corte) DE </a:t>
            </a:r>
            <a:r>
              <a:rPr lang="es-PA" altLang="es-PA" sz="3200" b="1" i="1" dirty="0" err="1">
                <a:latin typeface="Arial" charset="0"/>
              </a:rPr>
              <a:t>Brachiaria</a:t>
            </a:r>
            <a:r>
              <a:rPr lang="es-PA" altLang="es-PA" sz="3200" b="1" i="1" dirty="0">
                <a:latin typeface="Arial" charset="0"/>
              </a:rPr>
              <a:t> </a:t>
            </a:r>
            <a:r>
              <a:rPr lang="es-PA" altLang="es-PA" sz="3200" b="1" i="1" dirty="0" err="1">
                <a:latin typeface="Arial" charset="0"/>
              </a:rPr>
              <a:t>decumbens</a:t>
            </a:r>
            <a:r>
              <a:rPr lang="es-PA" altLang="es-PA" sz="3200" b="1" dirty="0">
                <a:latin typeface="Arial" charset="0"/>
              </a:rPr>
              <a:t>, A DIFERENTES CARGA ANIMAL Y NIVELES DE NITRÓGENO.</a:t>
            </a:r>
          </a:p>
        </p:txBody>
      </p:sp>
      <p:sp>
        <p:nvSpPr>
          <p:cNvPr id="2068" name="Rectangle 1"/>
          <p:cNvSpPr>
            <a:spLocks noChangeArrowheads="1"/>
          </p:cNvSpPr>
          <p:nvPr/>
        </p:nvSpPr>
        <p:spPr bwMode="auto">
          <a:xfrm>
            <a:off x="15877976" y="19227230"/>
            <a:ext cx="14401600" cy="1076325"/>
          </a:xfrm>
          <a:prstGeom prst="rect">
            <a:avLst/>
          </a:prstGeom>
          <a:noFill/>
          <a:ln w="9525">
            <a:noFill/>
            <a:miter lim="800000"/>
            <a:headEnd/>
            <a:tailEnd/>
          </a:ln>
        </p:spPr>
        <p:txBody>
          <a:bodyPr wrap="square" anchor="ctr">
            <a:spAutoFit/>
          </a:bodyPr>
          <a:lstStyle/>
          <a:p>
            <a:pPr algn="just" defTabSz="914400" eaLnBrk="1" hangingPunct="1"/>
            <a:r>
              <a:rPr lang="es-PA" altLang="es-PA" sz="3200" b="1" dirty="0">
                <a:latin typeface="Arial" charset="0"/>
              </a:rPr>
              <a:t>CUADRO 2. PRODUCCIÓN DE MATERIA SECA (kg/ha/corte) DE  </a:t>
            </a:r>
            <a:r>
              <a:rPr lang="es-PA" altLang="es-PA" sz="3200" b="1" i="1" dirty="0" err="1">
                <a:latin typeface="Arial" charset="0"/>
              </a:rPr>
              <a:t>Brachiaria</a:t>
            </a:r>
            <a:r>
              <a:rPr lang="es-PA" altLang="es-PA" sz="3200" b="1" i="1" dirty="0">
                <a:latin typeface="Arial" charset="0"/>
              </a:rPr>
              <a:t> </a:t>
            </a:r>
            <a:r>
              <a:rPr lang="es-PA" altLang="es-PA" sz="3200" b="1" i="1" dirty="0" err="1">
                <a:latin typeface="Arial" charset="0"/>
              </a:rPr>
              <a:t>decumbens</a:t>
            </a:r>
            <a:r>
              <a:rPr lang="es-PA" altLang="es-PA" sz="3200" b="1" dirty="0">
                <a:latin typeface="Arial" charset="0"/>
              </a:rPr>
              <a:t> DE ACUERDO A LOS AÑOS Y CARGA ANIMAL.</a:t>
            </a:r>
          </a:p>
        </p:txBody>
      </p:sp>
      <p:graphicFrame>
        <p:nvGraphicFramePr>
          <p:cNvPr id="41" name="40 Tabla"/>
          <p:cNvGraphicFramePr>
            <a:graphicFrameLocks noGrp="1"/>
          </p:cNvGraphicFramePr>
          <p:nvPr>
            <p:extLst>
              <p:ext uri="{D42A27DB-BD31-4B8C-83A1-F6EECF244321}">
                <p14:modId xmlns:p14="http://schemas.microsoft.com/office/powerpoint/2010/main" val="206909679"/>
              </p:ext>
            </p:extLst>
          </p:nvPr>
        </p:nvGraphicFramePr>
        <p:xfrm>
          <a:off x="16021345" y="20378167"/>
          <a:ext cx="14186223" cy="6481762"/>
        </p:xfrm>
        <a:graphic>
          <a:graphicData uri="http://schemas.openxmlformats.org/drawingml/2006/table">
            <a:tbl>
              <a:tblPr>
                <a:tableStyleId>{22838BEF-8BB2-4498-84A7-C5851F593DF1}</a:tableStyleId>
              </a:tblPr>
              <a:tblGrid>
                <a:gridCol w="2143635">
                  <a:extLst>
                    <a:ext uri="{9D8B030D-6E8A-4147-A177-3AD203B41FA5}">
                      <a16:colId xmlns:a16="http://schemas.microsoft.com/office/drawing/2014/main" val="20000"/>
                    </a:ext>
                  </a:extLst>
                </a:gridCol>
                <a:gridCol w="3661599">
                  <a:extLst>
                    <a:ext uri="{9D8B030D-6E8A-4147-A177-3AD203B41FA5}">
                      <a16:colId xmlns:a16="http://schemas.microsoft.com/office/drawing/2014/main" val="20001"/>
                    </a:ext>
                  </a:extLst>
                </a:gridCol>
                <a:gridCol w="4312547">
                  <a:extLst>
                    <a:ext uri="{9D8B030D-6E8A-4147-A177-3AD203B41FA5}">
                      <a16:colId xmlns:a16="http://schemas.microsoft.com/office/drawing/2014/main" val="20002"/>
                    </a:ext>
                  </a:extLst>
                </a:gridCol>
                <a:gridCol w="4068442">
                  <a:extLst>
                    <a:ext uri="{9D8B030D-6E8A-4147-A177-3AD203B41FA5}">
                      <a16:colId xmlns:a16="http://schemas.microsoft.com/office/drawing/2014/main" val="20003"/>
                    </a:ext>
                  </a:extLst>
                </a:gridCol>
              </a:tblGrid>
              <a:tr h="1178503">
                <a:tc>
                  <a:txBody>
                    <a:bodyPr/>
                    <a:lstStyle/>
                    <a:p>
                      <a:pPr algn="ctr">
                        <a:lnSpc>
                          <a:spcPct val="115000"/>
                        </a:lnSpc>
                        <a:spcAft>
                          <a:spcPts val="0"/>
                        </a:spcAft>
                      </a:pPr>
                      <a:r>
                        <a:rPr lang="es-PA" sz="3200" b="1" dirty="0"/>
                        <a:t>Años</a:t>
                      </a:r>
                      <a:endParaRPr lang="es-ES" sz="3200" b="1" dirty="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a:lnSpc>
                          <a:spcPct val="115000"/>
                        </a:lnSpc>
                        <a:spcAft>
                          <a:spcPts val="0"/>
                        </a:spcAft>
                      </a:pPr>
                      <a:r>
                        <a:rPr lang="es-PA" sz="3200" b="1" dirty="0"/>
                        <a:t>Carga animal</a:t>
                      </a:r>
                      <a:endParaRPr lang="es-ES" sz="3200" b="1" dirty="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a:lnSpc>
                          <a:spcPct val="115000"/>
                        </a:lnSpc>
                        <a:spcAft>
                          <a:spcPts val="0"/>
                        </a:spcAft>
                      </a:pPr>
                      <a:r>
                        <a:rPr lang="es-PA" sz="3200" b="1" dirty="0"/>
                        <a:t>kg</a:t>
                      </a:r>
                      <a:r>
                        <a:rPr lang="es-PA" sz="3200" b="1" baseline="0" dirty="0"/>
                        <a:t> </a:t>
                      </a:r>
                      <a:r>
                        <a:rPr lang="es-PA" sz="3200" b="1" dirty="0"/>
                        <a:t>MS/ha/corte</a:t>
                      </a:r>
                      <a:r>
                        <a:rPr lang="es-PA" sz="3200" b="1" baseline="30000" dirty="0"/>
                        <a:t>1</a:t>
                      </a:r>
                      <a:endParaRPr lang="es-ES" sz="3200" b="1" baseline="30000" dirty="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a:lnSpc>
                          <a:spcPct val="115000"/>
                        </a:lnSpc>
                        <a:spcAft>
                          <a:spcPts val="0"/>
                        </a:spcAft>
                      </a:pPr>
                      <a:r>
                        <a:rPr lang="es-PA" sz="3200" b="1" dirty="0"/>
                        <a:t>Significancia</a:t>
                      </a:r>
                    </a:p>
                    <a:p>
                      <a:pPr algn="ctr">
                        <a:lnSpc>
                          <a:spcPct val="115000"/>
                        </a:lnSpc>
                        <a:spcAft>
                          <a:spcPts val="0"/>
                        </a:spcAft>
                      </a:pPr>
                      <a:r>
                        <a:rPr lang="es-PA" sz="3200" b="1" dirty="0"/>
                        <a:t> </a:t>
                      </a:r>
                      <a:r>
                        <a:rPr lang="es-PA" altLang="es-PA" sz="3200" b="1" dirty="0"/>
                        <a:t>P&lt;0.05</a:t>
                      </a:r>
                      <a:endParaRPr lang="es-ES" sz="3200" b="1" dirty="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extLst>
                  <a:ext uri="{0D108BD9-81ED-4DB2-BD59-A6C34878D82A}">
                    <a16:rowId xmlns:a16="http://schemas.microsoft.com/office/drawing/2014/main" val="10000"/>
                  </a:ext>
                </a:extLst>
              </a:tr>
              <a:tr h="589251">
                <a:tc>
                  <a:txBody>
                    <a:bodyPr/>
                    <a:lstStyle/>
                    <a:p>
                      <a:pPr algn="ctr">
                        <a:lnSpc>
                          <a:spcPct val="115000"/>
                        </a:lnSpc>
                        <a:spcAft>
                          <a:spcPts val="0"/>
                        </a:spcAft>
                      </a:pPr>
                      <a:r>
                        <a:rPr lang="es-PA" sz="3200" dirty="0"/>
                        <a:t>1</a:t>
                      </a:r>
                      <a:endParaRPr lang="es-ES" sz="3200" dirty="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15000"/>
                        </a:lnSpc>
                        <a:spcAft>
                          <a:spcPts val="0"/>
                        </a:spcAft>
                      </a:pPr>
                      <a:r>
                        <a:rPr lang="es-PA" sz="3200" dirty="0"/>
                        <a:t>1.5</a:t>
                      </a:r>
                      <a:endParaRPr lang="es-ES" sz="3200" dirty="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15000"/>
                        </a:lnSpc>
                        <a:spcAft>
                          <a:spcPts val="0"/>
                        </a:spcAft>
                      </a:pPr>
                      <a:r>
                        <a:rPr lang="es-PA" sz="3200" dirty="0"/>
                        <a:t>1688.87</a:t>
                      </a:r>
                      <a:endParaRPr lang="es-ES" sz="3200" dirty="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15000"/>
                        </a:lnSpc>
                        <a:spcAft>
                          <a:spcPts val="0"/>
                        </a:spcAft>
                      </a:pPr>
                      <a:r>
                        <a:rPr lang="es-PA" sz="3200"/>
                        <a:t>a</a:t>
                      </a:r>
                      <a:endParaRPr lang="es-ES" sz="320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1"/>
                  </a:ext>
                </a:extLst>
              </a:tr>
              <a:tr h="589251">
                <a:tc>
                  <a:txBody>
                    <a:bodyPr/>
                    <a:lstStyle/>
                    <a:p>
                      <a:pPr algn="ctr">
                        <a:lnSpc>
                          <a:spcPct val="115000"/>
                        </a:lnSpc>
                        <a:spcAft>
                          <a:spcPts val="0"/>
                        </a:spcAft>
                      </a:pPr>
                      <a:r>
                        <a:rPr lang="es-PA" sz="3200" dirty="0"/>
                        <a:t>1</a:t>
                      </a:r>
                      <a:endParaRPr lang="es-ES" sz="3200" dirty="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15000"/>
                        </a:lnSpc>
                        <a:spcAft>
                          <a:spcPts val="0"/>
                        </a:spcAft>
                      </a:pPr>
                      <a:r>
                        <a:rPr lang="es-PA" sz="3200" dirty="0"/>
                        <a:t>3.0</a:t>
                      </a:r>
                      <a:endParaRPr lang="es-ES" sz="3200" dirty="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15000"/>
                        </a:lnSpc>
                        <a:spcAft>
                          <a:spcPts val="0"/>
                        </a:spcAft>
                      </a:pPr>
                      <a:r>
                        <a:rPr lang="es-PA" sz="3200" dirty="0"/>
                        <a:t>1080.29</a:t>
                      </a:r>
                      <a:endParaRPr lang="es-ES" sz="3200" dirty="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15000"/>
                        </a:lnSpc>
                        <a:spcAft>
                          <a:spcPts val="0"/>
                        </a:spcAft>
                      </a:pPr>
                      <a:r>
                        <a:rPr lang="es-PA" sz="3200" dirty="0"/>
                        <a:t>b</a:t>
                      </a:r>
                      <a:endParaRPr lang="es-ES" sz="3200" dirty="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2"/>
                  </a:ext>
                </a:extLst>
              </a:tr>
              <a:tr h="589251">
                <a:tc>
                  <a:txBody>
                    <a:bodyPr/>
                    <a:lstStyle/>
                    <a:p>
                      <a:pPr algn="ctr">
                        <a:lnSpc>
                          <a:spcPct val="115000"/>
                        </a:lnSpc>
                        <a:spcAft>
                          <a:spcPts val="0"/>
                        </a:spcAft>
                      </a:pPr>
                      <a:r>
                        <a:rPr lang="es-PA" sz="3200"/>
                        <a:t>1</a:t>
                      </a:r>
                      <a:endParaRPr lang="es-ES" sz="320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15000"/>
                        </a:lnSpc>
                        <a:spcAft>
                          <a:spcPts val="0"/>
                        </a:spcAft>
                      </a:pPr>
                      <a:r>
                        <a:rPr lang="es-PA" sz="3200" dirty="0"/>
                        <a:t>4.5</a:t>
                      </a:r>
                      <a:endParaRPr lang="es-ES" sz="3200" dirty="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15000"/>
                        </a:lnSpc>
                        <a:spcAft>
                          <a:spcPts val="0"/>
                        </a:spcAft>
                      </a:pPr>
                      <a:r>
                        <a:rPr lang="es-PA" sz="3200" dirty="0"/>
                        <a:t>1040.20</a:t>
                      </a:r>
                      <a:endParaRPr lang="es-ES" sz="3200" dirty="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15000"/>
                        </a:lnSpc>
                        <a:spcAft>
                          <a:spcPts val="0"/>
                        </a:spcAft>
                      </a:pPr>
                      <a:r>
                        <a:rPr lang="es-PA" sz="3200" dirty="0"/>
                        <a:t>b</a:t>
                      </a:r>
                      <a:endParaRPr lang="es-ES" sz="3200" dirty="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3"/>
                  </a:ext>
                </a:extLst>
              </a:tr>
              <a:tr h="589251">
                <a:tc>
                  <a:txBody>
                    <a:bodyPr/>
                    <a:lstStyle/>
                    <a:p>
                      <a:pPr algn="ctr">
                        <a:lnSpc>
                          <a:spcPct val="115000"/>
                        </a:lnSpc>
                        <a:spcAft>
                          <a:spcPts val="0"/>
                        </a:spcAft>
                      </a:pPr>
                      <a:r>
                        <a:rPr lang="es-PA" sz="3200"/>
                        <a:t>2</a:t>
                      </a:r>
                      <a:endParaRPr lang="es-ES" sz="320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15000"/>
                        </a:lnSpc>
                        <a:spcAft>
                          <a:spcPts val="0"/>
                        </a:spcAft>
                      </a:pPr>
                      <a:r>
                        <a:rPr lang="es-PA" sz="3200" dirty="0"/>
                        <a:t>1.5</a:t>
                      </a:r>
                      <a:endParaRPr lang="es-ES" sz="3200" dirty="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15000"/>
                        </a:lnSpc>
                        <a:spcAft>
                          <a:spcPts val="0"/>
                        </a:spcAft>
                      </a:pPr>
                      <a:r>
                        <a:rPr lang="es-PA" sz="3200" dirty="0"/>
                        <a:t>1141.15</a:t>
                      </a:r>
                      <a:endParaRPr lang="es-ES" sz="3200" dirty="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15000"/>
                        </a:lnSpc>
                        <a:spcAft>
                          <a:spcPts val="0"/>
                        </a:spcAft>
                      </a:pPr>
                      <a:r>
                        <a:rPr lang="es-PA" sz="3200" dirty="0"/>
                        <a:t>b</a:t>
                      </a:r>
                      <a:endParaRPr lang="es-ES" sz="3200" dirty="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4"/>
                  </a:ext>
                </a:extLst>
              </a:tr>
              <a:tr h="589251">
                <a:tc>
                  <a:txBody>
                    <a:bodyPr/>
                    <a:lstStyle/>
                    <a:p>
                      <a:pPr algn="ctr">
                        <a:lnSpc>
                          <a:spcPct val="115000"/>
                        </a:lnSpc>
                        <a:spcAft>
                          <a:spcPts val="0"/>
                        </a:spcAft>
                      </a:pPr>
                      <a:r>
                        <a:rPr lang="es-PA" sz="3200"/>
                        <a:t>2</a:t>
                      </a:r>
                      <a:endParaRPr lang="es-ES" sz="320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15000"/>
                        </a:lnSpc>
                        <a:spcAft>
                          <a:spcPts val="0"/>
                        </a:spcAft>
                      </a:pPr>
                      <a:r>
                        <a:rPr lang="es-PA" sz="3200"/>
                        <a:t>3.0</a:t>
                      </a:r>
                      <a:endParaRPr lang="es-ES" sz="320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15000"/>
                        </a:lnSpc>
                        <a:spcAft>
                          <a:spcPts val="0"/>
                        </a:spcAft>
                      </a:pPr>
                      <a:r>
                        <a:rPr lang="es-PA" sz="3200" dirty="0"/>
                        <a:t>   395.71</a:t>
                      </a:r>
                      <a:endParaRPr lang="es-ES" sz="3200" dirty="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15000"/>
                        </a:lnSpc>
                        <a:spcAft>
                          <a:spcPts val="0"/>
                        </a:spcAft>
                      </a:pPr>
                      <a:r>
                        <a:rPr lang="es-PA" sz="3200" dirty="0"/>
                        <a:t>c</a:t>
                      </a:r>
                      <a:endParaRPr lang="es-ES" sz="3200" dirty="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5"/>
                  </a:ext>
                </a:extLst>
              </a:tr>
              <a:tr h="589251">
                <a:tc>
                  <a:txBody>
                    <a:bodyPr/>
                    <a:lstStyle/>
                    <a:p>
                      <a:pPr algn="ctr">
                        <a:lnSpc>
                          <a:spcPct val="115000"/>
                        </a:lnSpc>
                        <a:spcAft>
                          <a:spcPts val="0"/>
                        </a:spcAft>
                      </a:pPr>
                      <a:r>
                        <a:rPr lang="es-PA" sz="3200"/>
                        <a:t>2</a:t>
                      </a:r>
                      <a:endParaRPr lang="es-ES" sz="320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15000"/>
                        </a:lnSpc>
                        <a:spcAft>
                          <a:spcPts val="0"/>
                        </a:spcAft>
                      </a:pPr>
                      <a:r>
                        <a:rPr lang="es-PA" sz="3200"/>
                        <a:t>4.5</a:t>
                      </a:r>
                      <a:endParaRPr lang="es-ES" sz="320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15000"/>
                        </a:lnSpc>
                        <a:spcAft>
                          <a:spcPts val="0"/>
                        </a:spcAft>
                      </a:pPr>
                      <a:r>
                        <a:rPr lang="es-PA" sz="3200" dirty="0"/>
                        <a:t>   203.99</a:t>
                      </a:r>
                      <a:endParaRPr lang="es-ES" sz="3200" dirty="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15000"/>
                        </a:lnSpc>
                        <a:spcAft>
                          <a:spcPts val="0"/>
                        </a:spcAft>
                      </a:pPr>
                      <a:r>
                        <a:rPr lang="es-PA" sz="3200" dirty="0"/>
                        <a:t>d</a:t>
                      </a:r>
                      <a:endParaRPr lang="es-ES" sz="3200" dirty="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6"/>
                  </a:ext>
                </a:extLst>
              </a:tr>
              <a:tr h="589251">
                <a:tc>
                  <a:txBody>
                    <a:bodyPr/>
                    <a:lstStyle/>
                    <a:p>
                      <a:pPr algn="ctr">
                        <a:lnSpc>
                          <a:spcPct val="115000"/>
                        </a:lnSpc>
                        <a:spcAft>
                          <a:spcPts val="0"/>
                        </a:spcAft>
                      </a:pPr>
                      <a:r>
                        <a:rPr lang="es-PA" sz="3200"/>
                        <a:t>3</a:t>
                      </a:r>
                      <a:endParaRPr lang="es-ES" sz="320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15000"/>
                        </a:lnSpc>
                        <a:spcAft>
                          <a:spcPts val="0"/>
                        </a:spcAft>
                      </a:pPr>
                      <a:r>
                        <a:rPr lang="es-PA" sz="3200" dirty="0"/>
                        <a:t>1.5</a:t>
                      </a:r>
                      <a:endParaRPr lang="es-ES" sz="3200" dirty="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15000"/>
                        </a:lnSpc>
                        <a:spcAft>
                          <a:spcPts val="0"/>
                        </a:spcAft>
                      </a:pPr>
                      <a:r>
                        <a:rPr lang="es-PA" sz="3200" dirty="0"/>
                        <a:t> 1105.02</a:t>
                      </a:r>
                      <a:endParaRPr lang="es-ES" sz="3200" dirty="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15000"/>
                        </a:lnSpc>
                        <a:spcAft>
                          <a:spcPts val="0"/>
                        </a:spcAft>
                      </a:pPr>
                      <a:r>
                        <a:rPr lang="es-PA" sz="3200" dirty="0"/>
                        <a:t>b</a:t>
                      </a:r>
                      <a:endParaRPr lang="es-ES" sz="3200" dirty="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7"/>
                  </a:ext>
                </a:extLst>
              </a:tr>
              <a:tr h="589251">
                <a:tc>
                  <a:txBody>
                    <a:bodyPr/>
                    <a:lstStyle/>
                    <a:p>
                      <a:pPr algn="ctr">
                        <a:lnSpc>
                          <a:spcPct val="115000"/>
                        </a:lnSpc>
                        <a:spcAft>
                          <a:spcPts val="0"/>
                        </a:spcAft>
                      </a:pPr>
                      <a:r>
                        <a:rPr lang="es-PA" sz="3200"/>
                        <a:t>3</a:t>
                      </a:r>
                      <a:endParaRPr lang="es-ES" sz="320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15000"/>
                        </a:lnSpc>
                        <a:spcAft>
                          <a:spcPts val="0"/>
                        </a:spcAft>
                      </a:pPr>
                      <a:r>
                        <a:rPr lang="es-PA" sz="3200" dirty="0"/>
                        <a:t>3.0</a:t>
                      </a:r>
                      <a:endParaRPr lang="es-ES" sz="3200" dirty="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15000"/>
                        </a:lnSpc>
                        <a:spcAft>
                          <a:spcPts val="0"/>
                        </a:spcAft>
                      </a:pPr>
                      <a:r>
                        <a:rPr lang="es-PA" sz="3200" dirty="0"/>
                        <a:t>   208.00</a:t>
                      </a:r>
                      <a:endParaRPr lang="es-ES" sz="3200" dirty="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15000"/>
                        </a:lnSpc>
                        <a:spcAft>
                          <a:spcPts val="0"/>
                        </a:spcAft>
                      </a:pPr>
                      <a:r>
                        <a:rPr lang="es-PA" sz="3200" dirty="0"/>
                        <a:t>d</a:t>
                      </a:r>
                      <a:endParaRPr lang="es-ES" sz="3200" dirty="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8"/>
                  </a:ext>
                </a:extLst>
              </a:tr>
              <a:tr h="589251">
                <a:tc>
                  <a:txBody>
                    <a:bodyPr/>
                    <a:lstStyle/>
                    <a:p>
                      <a:pPr algn="ctr">
                        <a:lnSpc>
                          <a:spcPct val="115000"/>
                        </a:lnSpc>
                        <a:spcAft>
                          <a:spcPts val="0"/>
                        </a:spcAft>
                      </a:pPr>
                      <a:r>
                        <a:rPr lang="es-PA" sz="3200"/>
                        <a:t>3</a:t>
                      </a:r>
                      <a:endParaRPr lang="es-ES" sz="320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15000"/>
                        </a:lnSpc>
                        <a:spcAft>
                          <a:spcPts val="0"/>
                        </a:spcAft>
                      </a:pPr>
                      <a:r>
                        <a:rPr lang="es-PA" sz="3200" dirty="0"/>
                        <a:t>4.5</a:t>
                      </a:r>
                      <a:endParaRPr lang="es-ES" sz="3200" dirty="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15000"/>
                        </a:lnSpc>
                        <a:spcAft>
                          <a:spcPts val="0"/>
                        </a:spcAft>
                      </a:pPr>
                      <a:r>
                        <a:rPr lang="es-PA" sz="3200" dirty="0"/>
                        <a:t>        0.00</a:t>
                      </a:r>
                      <a:endParaRPr lang="es-ES" sz="3200" dirty="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15000"/>
                        </a:lnSpc>
                        <a:spcAft>
                          <a:spcPts val="0"/>
                        </a:spcAft>
                      </a:pPr>
                      <a:r>
                        <a:rPr lang="es-PA" sz="3200" dirty="0"/>
                        <a:t>d</a:t>
                      </a:r>
                      <a:endParaRPr lang="es-ES" sz="3200" dirty="0">
                        <a:solidFill>
                          <a:schemeClr val="tx1"/>
                        </a:solidFill>
                        <a:latin typeface="Arial" panose="020B0604020202020204" pitchFamily="34" charset="0"/>
                        <a:ea typeface="Calibri"/>
                        <a:cs typeface="Arial" panose="020B0604020202020204" pitchFamily="34" charset="0"/>
                      </a:endParaRPr>
                    </a:p>
                  </a:txBody>
                  <a:tcPr marL="68571" marR="68571"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9"/>
                  </a:ext>
                </a:extLst>
              </a:tr>
            </a:tbl>
          </a:graphicData>
        </a:graphic>
      </p:graphicFrame>
      <p:sp>
        <p:nvSpPr>
          <p:cNvPr id="2113" name="2 CuadroTexto"/>
          <p:cNvSpPr txBox="1">
            <a:spLocks noChangeArrowheads="1"/>
          </p:cNvSpPr>
          <p:nvPr/>
        </p:nvSpPr>
        <p:spPr bwMode="auto">
          <a:xfrm>
            <a:off x="324248" y="34659188"/>
            <a:ext cx="14329592" cy="5632450"/>
          </a:xfrm>
          <a:prstGeom prst="rect">
            <a:avLst/>
          </a:prstGeom>
          <a:noFill/>
          <a:ln w="9525">
            <a:noFill/>
            <a:miter lim="800000"/>
            <a:headEnd/>
            <a:tailEnd/>
          </a:ln>
        </p:spPr>
        <p:txBody>
          <a:bodyPr wrap="square">
            <a:spAutoFit/>
          </a:bodyPr>
          <a:lstStyle/>
          <a:p>
            <a:pPr algn="just" eaLnBrk="1" hangingPunct="1"/>
            <a:r>
              <a:rPr lang="es-PA" altLang="es-PA" sz="3600" dirty="0">
                <a:latin typeface="Arial" charset="0"/>
              </a:rPr>
              <a:t>La producción de materia seca de </a:t>
            </a:r>
            <a:r>
              <a:rPr lang="es-PA" altLang="es-PA" sz="3600" i="1" dirty="0" err="1">
                <a:latin typeface="Arial" charset="0"/>
              </a:rPr>
              <a:t>Brachiaria</a:t>
            </a:r>
            <a:r>
              <a:rPr lang="es-PA" altLang="es-PA" sz="3600" i="1" dirty="0">
                <a:latin typeface="Arial" charset="0"/>
              </a:rPr>
              <a:t> </a:t>
            </a:r>
            <a:r>
              <a:rPr lang="es-PA" altLang="es-PA" sz="3600" i="1" dirty="0" err="1">
                <a:latin typeface="Arial" charset="0"/>
              </a:rPr>
              <a:t>decumbens</a:t>
            </a:r>
            <a:r>
              <a:rPr lang="es-PA" altLang="es-PA" sz="3600" dirty="0">
                <a:latin typeface="Arial" charset="0"/>
              </a:rPr>
              <a:t> mostró una diferencia altamente significativa (P&lt;0.001) por efecto de los años de estudio, épocas (año) carga animal, carga animal (año), el nitrógeno aplicado, y nitrógeno x carga animal; sin embargo, el nitrógeno aplicado cada año no presentó diferencias significativas (P&gt;0.001).</a:t>
            </a:r>
          </a:p>
          <a:p>
            <a:pPr algn="just" eaLnBrk="1" hangingPunct="1"/>
            <a:endParaRPr lang="es-PA" altLang="es-PA" sz="3600" dirty="0">
              <a:latin typeface="Arial" charset="0"/>
            </a:endParaRPr>
          </a:p>
          <a:p>
            <a:pPr algn="just" eaLnBrk="1" hangingPunct="1"/>
            <a:r>
              <a:rPr lang="es-PA" altLang="es-PA" sz="3600" dirty="0">
                <a:latin typeface="Arial" charset="0"/>
              </a:rPr>
              <a:t>Independientemente de la carga animal, los niveles de nitrógeno, las épocas del año y las interacciones épocas dentro de años, el  rendimiento de materia seca para los años de estudio fueron de 1269.78, 580.28, 437.76 kg MS/ha/año/corte.</a:t>
            </a:r>
          </a:p>
        </p:txBody>
      </p:sp>
      <p:sp>
        <p:nvSpPr>
          <p:cNvPr id="2114" name="4 Rectángulo"/>
          <p:cNvSpPr>
            <a:spLocks noChangeArrowheads="1"/>
          </p:cNvSpPr>
          <p:nvPr/>
        </p:nvSpPr>
        <p:spPr bwMode="auto">
          <a:xfrm>
            <a:off x="15877976" y="26902965"/>
            <a:ext cx="13149262" cy="460375"/>
          </a:xfrm>
          <a:prstGeom prst="rect">
            <a:avLst/>
          </a:prstGeom>
          <a:noFill/>
          <a:ln w="9525">
            <a:noFill/>
            <a:miter lim="800000"/>
            <a:headEnd/>
            <a:tailEnd/>
          </a:ln>
        </p:spPr>
        <p:txBody>
          <a:bodyPr>
            <a:spAutoFit/>
          </a:bodyPr>
          <a:lstStyle/>
          <a:p>
            <a:pPr algn="just" eaLnBrk="1" hangingPunct="1"/>
            <a:r>
              <a:rPr lang="es-PA" altLang="es-PA" sz="2400" baseline="30000" dirty="0">
                <a:latin typeface="Arial" charset="0"/>
              </a:rPr>
              <a:t>1</a:t>
            </a:r>
            <a:r>
              <a:rPr lang="es-PA" altLang="es-PA" sz="2400" dirty="0">
                <a:latin typeface="Arial" charset="0"/>
              </a:rPr>
              <a:t>Medias con letras diferentes en la columna difieren significativamente (P&lt;0.05).</a:t>
            </a:r>
          </a:p>
        </p:txBody>
      </p:sp>
      <p:sp>
        <p:nvSpPr>
          <p:cNvPr id="2115" name="29 Rectángulo"/>
          <p:cNvSpPr>
            <a:spLocks noChangeArrowheads="1"/>
          </p:cNvSpPr>
          <p:nvPr/>
        </p:nvSpPr>
        <p:spPr bwMode="auto">
          <a:xfrm>
            <a:off x="15877976" y="27795538"/>
            <a:ext cx="14401600" cy="1076325"/>
          </a:xfrm>
          <a:prstGeom prst="rect">
            <a:avLst/>
          </a:prstGeom>
          <a:noFill/>
          <a:ln w="9525">
            <a:noFill/>
            <a:miter lim="800000"/>
            <a:headEnd/>
            <a:tailEnd/>
          </a:ln>
        </p:spPr>
        <p:txBody>
          <a:bodyPr wrap="square">
            <a:spAutoFit/>
          </a:bodyPr>
          <a:lstStyle/>
          <a:p>
            <a:pPr algn="just" eaLnBrk="1" hangingPunct="1"/>
            <a:r>
              <a:rPr lang="es-PA" altLang="es-PA" sz="3200" b="1" dirty="0">
                <a:latin typeface="Arial" charset="0"/>
              </a:rPr>
              <a:t>CUADRO 3. PRODUCCIÓN DE MATERIA SECA (kg/ha/corte) DE </a:t>
            </a:r>
            <a:r>
              <a:rPr lang="es-PA" altLang="es-PA" sz="3200" b="1" i="1" dirty="0" err="1">
                <a:latin typeface="Arial" charset="0"/>
              </a:rPr>
              <a:t>Brachiaria</a:t>
            </a:r>
            <a:r>
              <a:rPr lang="es-PA" altLang="es-PA" sz="3200" b="1" i="1" dirty="0">
                <a:latin typeface="Arial" charset="0"/>
              </a:rPr>
              <a:t> </a:t>
            </a:r>
            <a:r>
              <a:rPr lang="es-PA" altLang="es-PA" sz="3200" b="1" i="1" dirty="0" err="1">
                <a:latin typeface="Arial" charset="0"/>
              </a:rPr>
              <a:t>decumbens</a:t>
            </a:r>
            <a:r>
              <a:rPr lang="es-PA" altLang="es-PA" sz="3200" b="1" dirty="0">
                <a:latin typeface="Arial" charset="0"/>
              </a:rPr>
              <a:t> DE ACUERDO A LOS AÑOS Y ÉPOCAS. </a:t>
            </a:r>
          </a:p>
        </p:txBody>
      </p:sp>
      <p:graphicFrame>
        <p:nvGraphicFramePr>
          <p:cNvPr id="6" name="5 Tabla"/>
          <p:cNvGraphicFramePr>
            <a:graphicFrameLocks noGrp="1"/>
          </p:cNvGraphicFramePr>
          <p:nvPr>
            <p:extLst>
              <p:ext uri="{D42A27DB-BD31-4B8C-83A1-F6EECF244321}">
                <p14:modId xmlns:p14="http://schemas.microsoft.com/office/powerpoint/2010/main" val="4175780659"/>
              </p:ext>
            </p:extLst>
          </p:nvPr>
        </p:nvGraphicFramePr>
        <p:xfrm>
          <a:off x="15949983" y="28982988"/>
          <a:ext cx="14257584" cy="2889250"/>
        </p:xfrm>
        <a:graphic>
          <a:graphicData uri="http://schemas.openxmlformats.org/drawingml/2006/table">
            <a:tbl>
              <a:tblPr firstRow="1" firstCol="1" bandRow="1">
                <a:tableStyleId>{7DF18680-E054-41AD-8BC1-D1AEF772440D}</a:tableStyleId>
              </a:tblPr>
              <a:tblGrid>
                <a:gridCol w="4752528">
                  <a:extLst>
                    <a:ext uri="{9D8B030D-6E8A-4147-A177-3AD203B41FA5}">
                      <a16:colId xmlns:a16="http://schemas.microsoft.com/office/drawing/2014/main" val="20000"/>
                    </a:ext>
                  </a:extLst>
                </a:gridCol>
                <a:gridCol w="4752528">
                  <a:extLst>
                    <a:ext uri="{9D8B030D-6E8A-4147-A177-3AD203B41FA5}">
                      <a16:colId xmlns:a16="http://schemas.microsoft.com/office/drawing/2014/main" val="20001"/>
                    </a:ext>
                  </a:extLst>
                </a:gridCol>
                <a:gridCol w="4752528">
                  <a:extLst>
                    <a:ext uri="{9D8B030D-6E8A-4147-A177-3AD203B41FA5}">
                      <a16:colId xmlns:a16="http://schemas.microsoft.com/office/drawing/2014/main" val="20002"/>
                    </a:ext>
                  </a:extLst>
                </a:gridCol>
              </a:tblGrid>
              <a:tr h="560928">
                <a:tc rowSpan="2">
                  <a:txBody>
                    <a:bodyPr/>
                    <a:lstStyle/>
                    <a:p>
                      <a:pPr algn="ctr">
                        <a:lnSpc>
                          <a:spcPct val="115000"/>
                        </a:lnSpc>
                        <a:spcAft>
                          <a:spcPts val="0"/>
                        </a:spcAft>
                      </a:pPr>
                      <a:r>
                        <a:rPr lang="es-PA" sz="3200" dirty="0">
                          <a:effectLst/>
                        </a:rPr>
                        <a:t>Años</a:t>
                      </a:r>
                      <a:endParaRPr lang="es-PA" sz="3200" b="0" dirty="0">
                        <a:solidFill>
                          <a:schemeClr val="tx1"/>
                        </a:solidFill>
                        <a:effectLst/>
                        <a:latin typeface="Arial" panose="020B0604020202020204" pitchFamily="34" charset="0"/>
                        <a:ea typeface="Calibri"/>
                        <a:cs typeface="Arial" panose="020B0604020202020204" pitchFamily="34" charset="0"/>
                      </a:endParaRPr>
                    </a:p>
                  </a:txBody>
                  <a:tcPr marL="68585" marR="68585" marT="0" marB="0"/>
                </a:tc>
                <a:tc gridSpan="2">
                  <a:txBody>
                    <a:bodyPr/>
                    <a:lstStyle/>
                    <a:p>
                      <a:pPr algn="ctr">
                        <a:lnSpc>
                          <a:spcPct val="115000"/>
                        </a:lnSpc>
                        <a:spcAft>
                          <a:spcPts val="0"/>
                        </a:spcAft>
                      </a:pPr>
                      <a:r>
                        <a:rPr lang="es-PA" sz="3200" dirty="0">
                          <a:effectLst/>
                        </a:rPr>
                        <a:t>Épocas</a:t>
                      </a:r>
                      <a:endParaRPr lang="es-PA" sz="3200" b="0" dirty="0">
                        <a:solidFill>
                          <a:schemeClr val="tx1"/>
                        </a:solidFill>
                        <a:effectLst/>
                        <a:latin typeface="Arial" panose="020B0604020202020204" pitchFamily="34" charset="0"/>
                        <a:ea typeface="Calibri"/>
                        <a:cs typeface="Arial" panose="020B0604020202020204" pitchFamily="34" charset="0"/>
                      </a:endParaRPr>
                    </a:p>
                  </a:txBody>
                  <a:tcPr marL="68585" marR="68585" marT="0" marB="0"/>
                </a:tc>
                <a:tc hMerge="1">
                  <a:txBody>
                    <a:bodyPr/>
                    <a:lstStyle/>
                    <a:p>
                      <a:endParaRPr lang="es-PA"/>
                    </a:p>
                  </a:txBody>
                  <a:tcPr/>
                </a:tc>
                <a:extLst>
                  <a:ext uri="{0D108BD9-81ED-4DB2-BD59-A6C34878D82A}">
                    <a16:rowId xmlns:a16="http://schemas.microsoft.com/office/drawing/2014/main" val="10000"/>
                  </a:ext>
                </a:extLst>
              </a:tr>
              <a:tr h="560928">
                <a:tc vMerge="1">
                  <a:txBody>
                    <a:bodyPr/>
                    <a:lstStyle/>
                    <a:p>
                      <a:endParaRPr lang="es-PA"/>
                    </a:p>
                  </a:txBody>
                  <a:tcPr/>
                </a:tc>
                <a:tc>
                  <a:txBody>
                    <a:bodyPr/>
                    <a:lstStyle/>
                    <a:p>
                      <a:pPr algn="ctr">
                        <a:lnSpc>
                          <a:spcPct val="115000"/>
                        </a:lnSpc>
                        <a:spcAft>
                          <a:spcPts val="0"/>
                        </a:spcAft>
                      </a:pPr>
                      <a:r>
                        <a:rPr lang="es-PA" sz="3200" dirty="0">
                          <a:effectLst/>
                        </a:rPr>
                        <a:t>Lluviosa</a:t>
                      </a:r>
                      <a:r>
                        <a:rPr lang="es-PA" sz="3200" baseline="30000" dirty="0">
                          <a:effectLst/>
                        </a:rPr>
                        <a:t>1</a:t>
                      </a:r>
                      <a:r>
                        <a:rPr lang="es-PA" sz="3200" dirty="0">
                          <a:effectLst/>
                        </a:rPr>
                        <a:t> </a:t>
                      </a:r>
                      <a:endParaRPr lang="es-PA" sz="3200" b="0" dirty="0">
                        <a:solidFill>
                          <a:schemeClr val="tx1"/>
                        </a:solidFill>
                        <a:effectLst/>
                        <a:latin typeface="Arial" panose="020B0604020202020204" pitchFamily="34" charset="0"/>
                        <a:ea typeface="Calibri"/>
                        <a:cs typeface="Arial" panose="020B0604020202020204" pitchFamily="34" charset="0"/>
                      </a:endParaRPr>
                    </a:p>
                  </a:txBody>
                  <a:tcPr marL="68585" marR="68585" marT="0" marB="0"/>
                </a:tc>
                <a:tc>
                  <a:txBody>
                    <a:bodyPr/>
                    <a:lstStyle/>
                    <a:p>
                      <a:pPr algn="ctr">
                        <a:lnSpc>
                          <a:spcPct val="115000"/>
                        </a:lnSpc>
                        <a:spcAft>
                          <a:spcPts val="0"/>
                        </a:spcAft>
                      </a:pPr>
                      <a:r>
                        <a:rPr lang="es-PA" sz="3200" dirty="0">
                          <a:effectLst/>
                        </a:rPr>
                        <a:t>Seca</a:t>
                      </a:r>
                      <a:r>
                        <a:rPr lang="es-PA" sz="3200" baseline="30000" dirty="0">
                          <a:effectLst/>
                        </a:rPr>
                        <a:t>1</a:t>
                      </a:r>
                      <a:endParaRPr lang="es-PA" sz="3200" b="0" baseline="30000" dirty="0">
                        <a:solidFill>
                          <a:schemeClr val="tx1"/>
                        </a:solidFill>
                        <a:effectLst/>
                        <a:latin typeface="Arial" panose="020B0604020202020204" pitchFamily="34" charset="0"/>
                        <a:ea typeface="Calibri"/>
                        <a:cs typeface="Arial" panose="020B0604020202020204" pitchFamily="34" charset="0"/>
                      </a:endParaRPr>
                    </a:p>
                  </a:txBody>
                  <a:tcPr marL="68585" marR="68585" marT="0" marB="0"/>
                </a:tc>
                <a:extLst>
                  <a:ext uri="{0D108BD9-81ED-4DB2-BD59-A6C34878D82A}">
                    <a16:rowId xmlns:a16="http://schemas.microsoft.com/office/drawing/2014/main" val="10001"/>
                  </a:ext>
                </a:extLst>
              </a:tr>
              <a:tr h="603233">
                <a:tc>
                  <a:txBody>
                    <a:bodyPr/>
                    <a:lstStyle/>
                    <a:p>
                      <a:pPr algn="ctr">
                        <a:lnSpc>
                          <a:spcPct val="115000"/>
                        </a:lnSpc>
                        <a:spcAft>
                          <a:spcPts val="0"/>
                        </a:spcAft>
                      </a:pPr>
                      <a:r>
                        <a:rPr lang="es-PA" sz="3200" dirty="0">
                          <a:effectLst/>
                        </a:rPr>
                        <a:t>1</a:t>
                      </a:r>
                      <a:endParaRPr lang="es-PA" sz="3200" b="0" dirty="0">
                        <a:solidFill>
                          <a:schemeClr val="tx1"/>
                        </a:solidFill>
                        <a:effectLst/>
                        <a:latin typeface="Arial" panose="020B0604020202020204" pitchFamily="34" charset="0"/>
                        <a:ea typeface="Calibri"/>
                        <a:cs typeface="Arial" panose="020B0604020202020204" pitchFamily="34" charset="0"/>
                      </a:endParaRPr>
                    </a:p>
                  </a:txBody>
                  <a:tcPr marL="68585" marR="68585" marT="0" marB="0"/>
                </a:tc>
                <a:tc>
                  <a:txBody>
                    <a:bodyPr/>
                    <a:lstStyle/>
                    <a:p>
                      <a:pPr algn="ctr">
                        <a:lnSpc>
                          <a:spcPct val="115000"/>
                        </a:lnSpc>
                        <a:spcAft>
                          <a:spcPts val="0"/>
                        </a:spcAft>
                      </a:pPr>
                      <a:r>
                        <a:rPr lang="es-PA" sz="3200" dirty="0">
                          <a:effectLst/>
                        </a:rPr>
                        <a:t> 1581.16   a</a:t>
                      </a:r>
                      <a:endParaRPr lang="es-PA" sz="3200" b="0" dirty="0">
                        <a:solidFill>
                          <a:schemeClr val="tx1"/>
                        </a:solidFill>
                        <a:effectLst/>
                        <a:latin typeface="Arial" panose="020B0604020202020204" pitchFamily="34" charset="0"/>
                        <a:ea typeface="Calibri"/>
                        <a:cs typeface="Arial" panose="020B0604020202020204" pitchFamily="34" charset="0"/>
                      </a:endParaRPr>
                    </a:p>
                  </a:txBody>
                  <a:tcPr marL="68585" marR="68585" marT="0" marB="0"/>
                </a:tc>
                <a:tc>
                  <a:txBody>
                    <a:bodyPr/>
                    <a:lstStyle/>
                    <a:p>
                      <a:pPr algn="ctr">
                        <a:lnSpc>
                          <a:spcPct val="115000"/>
                        </a:lnSpc>
                        <a:spcAft>
                          <a:spcPts val="0"/>
                        </a:spcAft>
                      </a:pPr>
                      <a:r>
                        <a:rPr lang="es-PA" sz="3200" dirty="0">
                          <a:effectLst/>
                        </a:rPr>
                        <a:t>958.41  a</a:t>
                      </a:r>
                      <a:endParaRPr lang="es-PA" sz="3200" b="0" dirty="0">
                        <a:solidFill>
                          <a:schemeClr val="tx1"/>
                        </a:solidFill>
                        <a:effectLst/>
                        <a:latin typeface="Arial" panose="020B0604020202020204" pitchFamily="34" charset="0"/>
                        <a:ea typeface="Calibri"/>
                        <a:cs typeface="Arial" panose="020B0604020202020204" pitchFamily="34" charset="0"/>
                      </a:endParaRPr>
                    </a:p>
                  </a:txBody>
                  <a:tcPr marL="68585" marR="68585" marT="0" marB="0"/>
                </a:tc>
                <a:extLst>
                  <a:ext uri="{0D108BD9-81ED-4DB2-BD59-A6C34878D82A}">
                    <a16:rowId xmlns:a16="http://schemas.microsoft.com/office/drawing/2014/main" val="10002"/>
                  </a:ext>
                </a:extLst>
              </a:tr>
              <a:tr h="603233">
                <a:tc>
                  <a:txBody>
                    <a:bodyPr/>
                    <a:lstStyle/>
                    <a:p>
                      <a:pPr algn="ctr">
                        <a:lnSpc>
                          <a:spcPct val="115000"/>
                        </a:lnSpc>
                        <a:spcAft>
                          <a:spcPts val="0"/>
                        </a:spcAft>
                      </a:pPr>
                      <a:r>
                        <a:rPr lang="es-PA" sz="3200" dirty="0">
                          <a:effectLst/>
                        </a:rPr>
                        <a:t>2</a:t>
                      </a:r>
                      <a:endParaRPr lang="es-PA" sz="3200" b="0" dirty="0">
                        <a:solidFill>
                          <a:schemeClr val="tx1"/>
                        </a:solidFill>
                        <a:effectLst/>
                        <a:latin typeface="Arial" panose="020B0604020202020204" pitchFamily="34" charset="0"/>
                        <a:ea typeface="Calibri"/>
                        <a:cs typeface="Arial" panose="020B0604020202020204" pitchFamily="34" charset="0"/>
                      </a:endParaRPr>
                    </a:p>
                  </a:txBody>
                  <a:tcPr marL="68585" marR="68585" marT="0" marB="0"/>
                </a:tc>
                <a:tc>
                  <a:txBody>
                    <a:bodyPr/>
                    <a:lstStyle/>
                    <a:p>
                      <a:pPr algn="ctr">
                        <a:lnSpc>
                          <a:spcPct val="115000"/>
                        </a:lnSpc>
                        <a:spcAft>
                          <a:spcPts val="0"/>
                        </a:spcAft>
                      </a:pPr>
                      <a:r>
                        <a:rPr lang="es-PA" sz="3200" dirty="0">
                          <a:effectLst/>
                        </a:rPr>
                        <a:t>   </a:t>
                      </a:r>
                      <a:r>
                        <a:rPr lang="es-PA" sz="3200" baseline="0" dirty="0">
                          <a:effectLst/>
                        </a:rPr>
                        <a:t> </a:t>
                      </a:r>
                      <a:r>
                        <a:rPr lang="es-PA" sz="3200" dirty="0">
                          <a:effectLst/>
                        </a:rPr>
                        <a:t>793.79   b</a:t>
                      </a:r>
                      <a:endParaRPr lang="es-PA" sz="3200" b="0" dirty="0">
                        <a:solidFill>
                          <a:schemeClr val="tx1"/>
                        </a:solidFill>
                        <a:effectLst/>
                        <a:latin typeface="Arial" panose="020B0604020202020204" pitchFamily="34" charset="0"/>
                        <a:ea typeface="Calibri"/>
                        <a:cs typeface="Arial" panose="020B0604020202020204" pitchFamily="34" charset="0"/>
                      </a:endParaRPr>
                    </a:p>
                  </a:txBody>
                  <a:tcPr marL="68585" marR="68585" marT="0" marB="0"/>
                </a:tc>
                <a:tc>
                  <a:txBody>
                    <a:bodyPr/>
                    <a:lstStyle/>
                    <a:p>
                      <a:pPr algn="ctr">
                        <a:lnSpc>
                          <a:spcPct val="115000"/>
                        </a:lnSpc>
                        <a:spcAft>
                          <a:spcPts val="0"/>
                        </a:spcAft>
                      </a:pPr>
                      <a:r>
                        <a:rPr lang="es-PA" sz="3200" dirty="0">
                          <a:effectLst/>
                        </a:rPr>
                        <a:t>366.78  b</a:t>
                      </a:r>
                      <a:endParaRPr lang="es-PA" sz="3200" b="0" dirty="0">
                        <a:solidFill>
                          <a:schemeClr val="tx1"/>
                        </a:solidFill>
                        <a:effectLst/>
                        <a:latin typeface="Arial" panose="020B0604020202020204" pitchFamily="34" charset="0"/>
                        <a:ea typeface="Calibri"/>
                        <a:cs typeface="Arial" panose="020B0604020202020204" pitchFamily="34" charset="0"/>
                      </a:endParaRPr>
                    </a:p>
                  </a:txBody>
                  <a:tcPr marL="68585" marR="68585" marT="0" marB="0"/>
                </a:tc>
                <a:extLst>
                  <a:ext uri="{0D108BD9-81ED-4DB2-BD59-A6C34878D82A}">
                    <a16:rowId xmlns:a16="http://schemas.microsoft.com/office/drawing/2014/main" val="10003"/>
                  </a:ext>
                </a:extLst>
              </a:tr>
              <a:tr h="560928">
                <a:tc>
                  <a:txBody>
                    <a:bodyPr/>
                    <a:lstStyle/>
                    <a:p>
                      <a:pPr algn="ctr">
                        <a:lnSpc>
                          <a:spcPct val="115000"/>
                        </a:lnSpc>
                        <a:spcAft>
                          <a:spcPts val="0"/>
                        </a:spcAft>
                      </a:pPr>
                      <a:r>
                        <a:rPr lang="es-PA" sz="3200" dirty="0">
                          <a:effectLst/>
                        </a:rPr>
                        <a:t>3</a:t>
                      </a:r>
                      <a:endParaRPr lang="es-PA" sz="3200" b="0" dirty="0">
                        <a:solidFill>
                          <a:schemeClr val="tx1"/>
                        </a:solidFill>
                        <a:effectLst/>
                        <a:latin typeface="Arial" panose="020B0604020202020204" pitchFamily="34" charset="0"/>
                        <a:ea typeface="Calibri"/>
                        <a:cs typeface="Arial" panose="020B0604020202020204" pitchFamily="34" charset="0"/>
                      </a:endParaRPr>
                    </a:p>
                  </a:txBody>
                  <a:tcPr marL="68585" marR="68585" marT="0" marB="0"/>
                </a:tc>
                <a:tc>
                  <a:txBody>
                    <a:bodyPr/>
                    <a:lstStyle/>
                    <a:p>
                      <a:pPr algn="ctr">
                        <a:lnSpc>
                          <a:spcPct val="115000"/>
                        </a:lnSpc>
                        <a:spcAft>
                          <a:spcPts val="0"/>
                        </a:spcAft>
                      </a:pPr>
                      <a:r>
                        <a:rPr lang="es-PA" sz="3200" dirty="0">
                          <a:effectLst/>
                        </a:rPr>
                        <a:t>   631.42   b</a:t>
                      </a:r>
                      <a:endParaRPr lang="es-PA" sz="3200" b="0" dirty="0">
                        <a:solidFill>
                          <a:schemeClr val="tx1"/>
                        </a:solidFill>
                        <a:effectLst/>
                        <a:latin typeface="Arial" panose="020B0604020202020204" pitchFamily="34" charset="0"/>
                        <a:ea typeface="Calibri"/>
                        <a:cs typeface="Arial" panose="020B0604020202020204" pitchFamily="34" charset="0"/>
                      </a:endParaRPr>
                    </a:p>
                  </a:txBody>
                  <a:tcPr marL="68585" marR="68585" marT="0" marB="0"/>
                </a:tc>
                <a:tc>
                  <a:txBody>
                    <a:bodyPr/>
                    <a:lstStyle/>
                    <a:p>
                      <a:pPr algn="ctr">
                        <a:lnSpc>
                          <a:spcPct val="115000"/>
                        </a:lnSpc>
                        <a:spcAft>
                          <a:spcPts val="0"/>
                        </a:spcAft>
                      </a:pPr>
                      <a:r>
                        <a:rPr lang="es-PA" sz="3200" dirty="0">
                          <a:effectLst/>
                        </a:rPr>
                        <a:t>244.10  b</a:t>
                      </a:r>
                      <a:endParaRPr lang="es-PA" sz="3200" b="0" dirty="0">
                        <a:solidFill>
                          <a:schemeClr val="tx1"/>
                        </a:solidFill>
                        <a:effectLst/>
                        <a:latin typeface="Arial" panose="020B0604020202020204" pitchFamily="34" charset="0"/>
                        <a:ea typeface="Calibri"/>
                        <a:cs typeface="Arial" panose="020B0604020202020204" pitchFamily="34" charset="0"/>
                      </a:endParaRPr>
                    </a:p>
                  </a:txBody>
                  <a:tcPr marL="68585" marR="68585" marT="0" marB="0"/>
                </a:tc>
                <a:extLst>
                  <a:ext uri="{0D108BD9-81ED-4DB2-BD59-A6C34878D82A}">
                    <a16:rowId xmlns:a16="http://schemas.microsoft.com/office/drawing/2014/main" val="10004"/>
                  </a:ext>
                </a:extLst>
              </a:tr>
            </a:tbl>
          </a:graphicData>
        </a:graphic>
      </p:graphicFrame>
      <p:sp>
        <p:nvSpPr>
          <p:cNvPr id="2134" name="31 Rectángulo"/>
          <p:cNvSpPr>
            <a:spLocks noChangeArrowheads="1"/>
          </p:cNvSpPr>
          <p:nvPr/>
        </p:nvSpPr>
        <p:spPr bwMode="auto">
          <a:xfrm>
            <a:off x="15877976" y="31941938"/>
            <a:ext cx="13369925" cy="461962"/>
          </a:xfrm>
          <a:prstGeom prst="rect">
            <a:avLst/>
          </a:prstGeom>
          <a:noFill/>
          <a:ln w="9525">
            <a:noFill/>
            <a:miter lim="800000"/>
            <a:headEnd/>
            <a:tailEnd/>
          </a:ln>
        </p:spPr>
        <p:txBody>
          <a:bodyPr>
            <a:spAutoFit/>
          </a:bodyPr>
          <a:lstStyle/>
          <a:p>
            <a:pPr algn="just" eaLnBrk="1" hangingPunct="1"/>
            <a:r>
              <a:rPr lang="es-PA" altLang="es-PA" sz="2400" baseline="30000" dirty="0">
                <a:latin typeface="Arial" charset="0"/>
              </a:rPr>
              <a:t>1</a:t>
            </a:r>
            <a:r>
              <a:rPr lang="es-PA" altLang="es-PA" sz="2400" dirty="0">
                <a:latin typeface="Arial" charset="0"/>
              </a:rPr>
              <a:t>Medias con letras diferentes en las columnas difieren significativamente (P&lt;0.05).</a:t>
            </a:r>
            <a:endParaRPr lang="es-PA" altLang="es-PA" sz="3200" dirty="0">
              <a:latin typeface="Arial" charset="0"/>
            </a:endParaRPr>
          </a:p>
        </p:txBody>
      </p:sp>
      <p:sp>
        <p:nvSpPr>
          <p:cNvPr id="2135" name="31 Rectángulo"/>
          <p:cNvSpPr>
            <a:spLocks noChangeArrowheads="1"/>
          </p:cNvSpPr>
          <p:nvPr/>
        </p:nvSpPr>
        <p:spPr bwMode="auto">
          <a:xfrm>
            <a:off x="15949984" y="17378363"/>
            <a:ext cx="14114091" cy="1200150"/>
          </a:xfrm>
          <a:prstGeom prst="rect">
            <a:avLst/>
          </a:prstGeom>
          <a:noFill/>
          <a:ln w="9525">
            <a:noFill/>
            <a:miter lim="800000"/>
            <a:headEnd/>
            <a:tailEnd/>
          </a:ln>
        </p:spPr>
        <p:txBody>
          <a:bodyPr wrap="square">
            <a:spAutoFit/>
          </a:bodyPr>
          <a:lstStyle/>
          <a:p>
            <a:pPr algn="just" eaLnBrk="1" hangingPunct="1"/>
            <a:r>
              <a:rPr lang="es-PA" altLang="es-PA" sz="2400" baseline="30000" dirty="0">
                <a:latin typeface="Arial" charset="0"/>
              </a:rPr>
              <a:t>1</a:t>
            </a:r>
            <a:r>
              <a:rPr lang="es-PA" altLang="es-PA" sz="2400" dirty="0">
                <a:latin typeface="Arial" charset="0"/>
              </a:rPr>
              <a:t>Medias con letras diferentes en filas y columnas difieren significativamente (P&lt; 0.05). </a:t>
            </a:r>
          </a:p>
          <a:p>
            <a:pPr algn="just" eaLnBrk="1" hangingPunct="1"/>
            <a:r>
              <a:rPr lang="es-PA" altLang="es-PA" sz="2400" baseline="30000" dirty="0">
                <a:latin typeface="Arial" charset="0"/>
              </a:rPr>
              <a:t>2</a:t>
            </a:r>
            <a:r>
              <a:rPr lang="es-PA" altLang="es-PA" sz="2400" dirty="0">
                <a:latin typeface="Arial" charset="0"/>
              </a:rPr>
              <a:t>Medias en esta hilera con diferentes letras difieren significativamente (P&lt;0.05).</a:t>
            </a:r>
          </a:p>
          <a:p>
            <a:pPr algn="just" eaLnBrk="1" hangingPunct="1"/>
            <a:r>
              <a:rPr lang="es-PA" altLang="es-PA" sz="2400" baseline="30000" dirty="0">
                <a:latin typeface="Arial" charset="0"/>
              </a:rPr>
              <a:t>3</a:t>
            </a:r>
            <a:r>
              <a:rPr lang="es-PA" altLang="es-PA" sz="2400" dirty="0">
                <a:latin typeface="Arial" charset="0"/>
              </a:rPr>
              <a:t>Medias  en esta columna con diferentes letras difieren significativamente (P&lt;0.05).</a:t>
            </a:r>
          </a:p>
        </p:txBody>
      </p:sp>
      <p:graphicFrame>
        <p:nvGraphicFramePr>
          <p:cNvPr id="29" name="28 Tabla"/>
          <p:cNvGraphicFramePr>
            <a:graphicFrameLocks noGrp="1"/>
          </p:cNvGraphicFramePr>
          <p:nvPr>
            <p:extLst>
              <p:ext uri="{D42A27DB-BD31-4B8C-83A1-F6EECF244321}">
                <p14:modId xmlns:p14="http://schemas.microsoft.com/office/powerpoint/2010/main" val="2501583960"/>
              </p:ext>
            </p:extLst>
          </p:nvPr>
        </p:nvGraphicFramePr>
        <p:xfrm>
          <a:off x="16021992" y="12923838"/>
          <a:ext cx="14185576" cy="4451349"/>
        </p:xfrm>
        <a:graphic>
          <a:graphicData uri="http://schemas.openxmlformats.org/drawingml/2006/table">
            <a:tbl>
              <a:tblPr firstRow="1" firstCol="1" bandRow="1">
                <a:tableStyleId>{7DF18680-E054-41AD-8BC1-D1AEF772440D}</a:tableStyleId>
              </a:tblPr>
              <a:tblGrid>
                <a:gridCol w="2948625">
                  <a:extLst>
                    <a:ext uri="{9D8B030D-6E8A-4147-A177-3AD203B41FA5}">
                      <a16:colId xmlns:a16="http://schemas.microsoft.com/office/drawing/2014/main" val="20000"/>
                    </a:ext>
                  </a:extLst>
                </a:gridCol>
                <a:gridCol w="2704400">
                  <a:extLst>
                    <a:ext uri="{9D8B030D-6E8A-4147-A177-3AD203B41FA5}">
                      <a16:colId xmlns:a16="http://schemas.microsoft.com/office/drawing/2014/main" val="20001"/>
                    </a:ext>
                  </a:extLst>
                </a:gridCol>
                <a:gridCol w="2773079">
                  <a:extLst>
                    <a:ext uri="{9D8B030D-6E8A-4147-A177-3AD203B41FA5}">
                      <a16:colId xmlns:a16="http://schemas.microsoft.com/office/drawing/2014/main" val="20002"/>
                    </a:ext>
                  </a:extLst>
                </a:gridCol>
                <a:gridCol w="2701974">
                  <a:extLst>
                    <a:ext uri="{9D8B030D-6E8A-4147-A177-3AD203B41FA5}">
                      <a16:colId xmlns:a16="http://schemas.microsoft.com/office/drawing/2014/main" val="20003"/>
                    </a:ext>
                  </a:extLst>
                </a:gridCol>
                <a:gridCol w="3057498">
                  <a:extLst>
                    <a:ext uri="{9D8B030D-6E8A-4147-A177-3AD203B41FA5}">
                      <a16:colId xmlns:a16="http://schemas.microsoft.com/office/drawing/2014/main" val="20004"/>
                    </a:ext>
                  </a:extLst>
                </a:gridCol>
              </a:tblGrid>
              <a:tr h="515628">
                <a:tc rowSpan="2">
                  <a:txBody>
                    <a:bodyPr/>
                    <a:lstStyle/>
                    <a:p>
                      <a:pPr algn="ctr">
                        <a:lnSpc>
                          <a:spcPct val="100000"/>
                        </a:lnSpc>
                        <a:spcAft>
                          <a:spcPts val="0"/>
                        </a:spcAft>
                      </a:pPr>
                      <a:r>
                        <a:rPr lang="es-PA" sz="3200" dirty="0">
                          <a:effectLst/>
                        </a:rPr>
                        <a:t>Niveles de Nitrógeno</a:t>
                      </a:r>
                      <a:r>
                        <a:rPr lang="es-PA" sz="3200" baseline="30000" dirty="0">
                          <a:effectLst/>
                        </a:rPr>
                        <a:t>1</a:t>
                      </a:r>
                      <a:endParaRPr lang="es-PA" sz="3200" b="0" baseline="30000" dirty="0">
                        <a:solidFill>
                          <a:schemeClr val="tx1"/>
                        </a:solidFill>
                        <a:effectLst/>
                        <a:latin typeface="+mn-lt"/>
                        <a:ea typeface="Calibri"/>
                        <a:cs typeface="Arial" panose="020B0604020202020204" pitchFamily="34" charset="0"/>
                      </a:endParaRPr>
                    </a:p>
                  </a:txBody>
                  <a:tcPr marL="68575" marR="68575" marT="0" marB="0"/>
                </a:tc>
                <a:tc gridSpan="3">
                  <a:txBody>
                    <a:bodyPr/>
                    <a:lstStyle/>
                    <a:p>
                      <a:pPr algn="ctr">
                        <a:lnSpc>
                          <a:spcPct val="100000"/>
                        </a:lnSpc>
                        <a:spcAft>
                          <a:spcPts val="0"/>
                        </a:spcAft>
                      </a:pPr>
                      <a:r>
                        <a:rPr lang="es-PA" sz="3200" dirty="0">
                          <a:effectLst/>
                        </a:rPr>
                        <a:t>Carga animal</a:t>
                      </a:r>
                      <a:r>
                        <a:rPr lang="es-PA" sz="3200" baseline="30000" dirty="0">
                          <a:effectLst/>
                        </a:rPr>
                        <a:t>1</a:t>
                      </a:r>
                      <a:endParaRPr lang="es-PA" sz="3200" b="0" baseline="30000" dirty="0">
                        <a:solidFill>
                          <a:schemeClr val="tx1"/>
                        </a:solidFill>
                        <a:effectLst/>
                        <a:latin typeface="+mn-lt"/>
                        <a:ea typeface="Calibri"/>
                        <a:cs typeface="Arial" panose="020B0604020202020204" pitchFamily="34" charset="0"/>
                      </a:endParaRPr>
                    </a:p>
                  </a:txBody>
                  <a:tcPr marL="68575" marR="68575" marT="0" marB="0"/>
                </a:tc>
                <a:tc hMerge="1">
                  <a:txBody>
                    <a:bodyPr/>
                    <a:lstStyle/>
                    <a:p>
                      <a:endParaRPr lang="es-PA"/>
                    </a:p>
                  </a:txBody>
                  <a:tcPr/>
                </a:tc>
                <a:tc hMerge="1">
                  <a:txBody>
                    <a:bodyPr/>
                    <a:lstStyle/>
                    <a:p>
                      <a:endParaRPr lang="es-PA"/>
                    </a:p>
                  </a:txBody>
                  <a:tcPr/>
                </a:tc>
                <a:tc rowSpan="2">
                  <a:txBody>
                    <a:bodyPr/>
                    <a:lstStyle/>
                    <a:p>
                      <a:pPr algn="ctr">
                        <a:lnSpc>
                          <a:spcPct val="100000"/>
                        </a:lnSpc>
                        <a:spcAft>
                          <a:spcPts val="0"/>
                        </a:spcAft>
                      </a:pPr>
                      <a:r>
                        <a:rPr lang="es-PA" sz="3200" dirty="0">
                          <a:effectLst/>
                        </a:rPr>
                        <a:t>Promedio</a:t>
                      </a:r>
                      <a:r>
                        <a:rPr lang="es-PA" sz="3200" baseline="30000" dirty="0">
                          <a:effectLst/>
                        </a:rPr>
                        <a:t>3</a:t>
                      </a:r>
                      <a:r>
                        <a:rPr lang="es-PA" sz="3200" dirty="0">
                          <a:effectLst/>
                        </a:rPr>
                        <a:t> nitrógeno</a:t>
                      </a:r>
                      <a:endParaRPr lang="es-PA" sz="3200" b="0" dirty="0">
                        <a:solidFill>
                          <a:schemeClr val="tx1"/>
                        </a:solidFill>
                        <a:effectLst/>
                        <a:latin typeface="+mn-lt"/>
                        <a:ea typeface="Calibri"/>
                        <a:cs typeface="Arial" panose="020B0604020202020204" pitchFamily="34" charset="0"/>
                      </a:endParaRPr>
                    </a:p>
                  </a:txBody>
                  <a:tcPr marL="68575" marR="68575" marT="0" marB="0"/>
                </a:tc>
                <a:extLst>
                  <a:ext uri="{0D108BD9-81ED-4DB2-BD59-A6C34878D82A}">
                    <a16:rowId xmlns:a16="http://schemas.microsoft.com/office/drawing/2014/main" val="10000"/>
                  </a:ext>
                </a:extLst>
              </a:tr>
              <a:tr h="487757">
                <a:tc vMerge="1">
                  <a:txBody>
                    <a:bodyPr/>
                    <a:lstStyle/>
                    <a:p>
                      <a:endParaRPr lang="es-PA"/>
                    </a:p>
                  </a:txBody>
                  <a:tcPr/>
                </a:tc>
                <a:tc>
                  <a:txBody>
                    <a:bodyPr/>
                    <a:lstStyle/>
                    <a:p>
                      <a:pPr algn="ctr">
                        <a:lnSpc>
                          <a:spcPct val="100000"/>
                        </a:lnSpc>
                        <a:spcAft>
                          <a:spcPts val="0"/>
                        </a:spcAft>
                      </a:pPr>
                      <a:r>
                        <a:rPr lang="es-PA" sz="3200" dirty="0">
                          <a:effectLst/>
                        </a:rPr>
                        <a:t>1.5</a:t>
                      </a:r>
                      <a:endParaRPr lang="es-PA" sz="3200" b="0" dirty="0">
                        <a:solidFill>
                          <a:schemeClr val="tx1"/>
                        </a:solidFill>
                        <a:effectLst/>
                        <a:latin typeface="+mn-lt"/>
                        <a:ea typeface="Calibri"/>
                        <a:cs typeface="Arial" panose="020B0604020202020204" pitchFamily="34" charset="0"/>
                      </a:endParaRPr>
                    </a:p>
                  </a:txBody>
                  <a:tcPr marL="68575" marR="68575" marT="0" marB="0"/>
                </a:tc>
                <a:tc>
                  <a:txBody>
                    <a:bodyPr/>
                    <a:lstStyle/>
                    <a:p>
                      <a:pPr algn="ctr">
                        <a:lnSpc>
                          <a:spcPct val="100000"/>
                        </a:lnSpc>
                        <a:spcAft>
                          <a:spcPts val="0"/>
                        </a:spcAft>
                      </a:pPr>
                      <a:r>
                        <a:rPr lang="es-PA" sz="3200" dirty="0">
                          <a:effectLst/>
                        </a:rPr>
                        <a:t>3.0</a:t>
                      </a:r>
                      <a:endParaRPr lang="es-PA" sz="3200" b="0" dirty="0">
                        <a:solidFill>
                          <a:schemeClr val="tx1"/>
                        </a:solidFill>
                        <a:effectLst/>
                        <a:latin typeface="+mn-lt"/>
                        <a:ea typeface="Calibri"/>
                        <a:cs typeface="Arial" panose="020B0604020202020204" pitchFamily="34" charset="0"/>
                      </a:endParaRPr>
                    </a:p>
                  </a:txBody>
                  <a:tcPr marL="68575" marR="68575" marT="0" marB="0"/>
                </a:tc>
                <a:tc>
                  <a:txBody>
                    <a:bodyPr/>
                    <a:lstStyle/>
                    <a:p>
                      <a:pPr algn="ctr">
                        <a:lnSpc>
                          <a:spcPct val="100000"/>
                        </a:lnSpc>
                        <a:spcAft>
                          <a:spcPts val="0"/>
                        </a:spcAft>
                      </a:pPr>
                      <a:r>
                        <a:rPr lang="es-PA" sz="3200" dirty="0">
                          <a:effectLst/>
                        </a:rPr>
                        <a:t>4.5</a:t>
                      </a:r>
                      <a:endParaRPr lang="es-PA" sz="3200" b="0" dirty="0">
                        <a:solidFill>
                          <a:schemeClr val="tx1"/>
                        </a:solidFill>
                        <a:effectLst/>
                        <a:latin typeface="+mn-lt"/>
                        <a:ea typeface="Calibri"/>
                        <a:cs typeface="Arial" panose="020B0604020202020204" pitchFamily="34" charset="0"/>
                      </a:endParaRPr>
                    </a:p>
                  </a:txBody>
                  <a:tcPr marL="68575" marR="68575" marT="0" marB="0"/>
                </a:tc>
                <a:tc vMerge="1">
                  <a:txBody>
                    <a:bodyPr/>
                    <a:lstStyle/>
                    <a:p>
                      <a:endParaRPr lang="es-PA"/>
                    </a:p>
                  </a:txBody>
                  <a:tcPr/>
                </a:tc>
                <a:extLst>
                  <a:ext uri="{0D108BD9-81ED-4DB2-BD59-A6C34878D82A}">
                    <a16:rowId xmlns:a16="http://schemas.microsoft.com/office/drawing/2014/main" val="10001"/>
                  </a:ext>
                </a:extLst>
              </a:tr>
              <a:tr h="574660">
                <a:tc>
                  <a:txBody>
                    <a:bodyPr/>
                    <a:lstStyle/>
                    <a:p>
                      <a:pPr algn="ctr">
                        <a:lnSpc>
                          <a:spcPct val="100000"/>
                        </a:lnSpc>
                        <a:spcAft>
                          <a:spcPts val="0"/>
                        </a:spcAft>
                      </a:pPr>
                      <a:r>
                        <a:rPr lang="es-PA" sz="3200" dirty="0">
                          <a:effectLst/>
                        </a:rPr>
                        <a:t>0</a:t>
                      </a:r>
                      <a:endParaRPr lang="es-PA" sz="3200" b="0" dirty="0">
                        <a:solidFill>
                          <a:schemeClr val="tx1"/>
                        </a:solidFill>
                        <a:effectLst/>
                        <a:latin typeface="+mn-lt"/>
                        <a:ea typeface="Calibri"/>
                        <a:cs typeface="Arial" panose="020B0604020202020204" pitchFamily="34" charset="0"/>
                      </a:endParaRPr>
                    </a:p>
                  </a:txBody>
                  <a:tcPr marL="68575" marR="68575" marT="0" marB="0"/>
                </a:tc>
                <a:tc>
                  <a:txBody>
                    <a:bodyPr/>
                    <a:lstStyle/>
                    <a:p>
                      <a:pPr algn="ctr">
                        <a:lnSpc>
                          <a:spcPct val="100000"/>
                        </a:lnSpc>
                        <a:spcAft>
                          <a:spcPts val="0"/>
                        </a:spcAft>
                      </a:pPr>
                      <a:r>
                        <a:rPr lang="es-PA" sz="3200" dirty="0">
                          <a:effectLst/>
                        </a:rPr>
                        <a:t>1228.41 a  </a:t>
                      </a:r>
                      <a:endParaRPr lang="es-PA" sz="3200" b="0" dirty="0">
                        <a:solidFill>
                          <a:schemeClr val="tx1"/>
                        </a:solidFill>
                        <a:effectLst/>
                        <a:latin typeface="+mn-lt"/>
                        <a:ea typeface="Calibri"/>
                        <a:cs typeface="Arial" panose="020B0604020202020204" pitchFamily="34" charset="0"/>
                      </a:endParaRPr>
                    </a:p>
                  </a:txBody>
                  <a:tcPr marL="68575" marR="68575" marT="0" marB="0"/>
                </a:tc>
                <a:tc>
                  <a:txBody>
                    <a:bodyPr/>
                    <a:lstStyle/>
                    <a:p>
                      <a:pPr algn="ctr">
                        <a:lnSpc>
                          <a:spcPct val="100000"/>
                        </a:lnSpc>
                        <a:spcAft>
                          <a:spcPts val="0"/>
                        </a:spcAft>
                      </a:pPr>
                      <a:r>
                        <a:rPr lang="es-PA" sz="3200" dirty="0">
                          <a:effectLst/>
                        </a:rPr>
                        <a:t>   581.66 </a:t>
                      </a:r>
                      <a:r>
                        <a:rPr lang="es-PA" sz="3200" dirty="0" err="1">
                          <a:effectLst/>
                        </a:rPr>
                        <a:t>bc</a:t>
                      </a:r>
                      <a:endParaRPr lang="es-PA" sz="3200" b="0" dirty="0">
                        <a:solidFill>
                          <a:schemeClr val="tx1"/>
                        </a:solidFill>
                        <a:effectLst/>
                        <a:latin typeface="+mn-lt"/>
                        <a:ea typeface="Calibri"/>
                        <a:cs typeface="Arial" panose="020B0604020202020204" pitchFamily="34" charset="0"/>
                      </a:endParaRPr>
                    </a:p>
                  </a:txBody>
                  <a:tcPr marL="68575" marR="68575" marT="0" marB="0"/>
                </a:tc>
                <a:tc>
                  <a:txBody>
                    <a:bodyPr/>
                    <a:lstStyle/>
                    <a:p>
                      <a:pPr algn="ctr">
                        <a:lnSpc>
                          <a:spcPct val="100000"/>
                        </a:lnSpc>
                        <a:spcAft>
                          <a:spcPts val="0"/>
                        </a:spcAft>
                      </a:pPr>
                      <a:r>
                        <a:rPr lang="es-PA" sz="3200" dirty="0">
                          <a:effectLst/>
                        </a:rPr>
                        <a:t>379.98 d</a:t>
                      </a:r>
                      <a:endParaRPr lang="es-PA" sz="3200" b="0" dirty="0">
                        <a:solidFill>
                          <a:schemeClr val="tx1"/>
                        </a:solidFill>
                        <a:effectLst/>
                        <a:latin typeface="+mn-lt"/>
                        <a:ea typeface="Calibri"/>
                        <a:cs typeface="Arial" panose="020B0604020202020204" pitchFamily="34" charset="0"/>
                      </a:endParaRPr>
                    </a:p>
                  </a:txBody>
                  <a:tcPr marL="68575" marR="68575" marT="0" marB="0"/>
                </a:tc>
                <a:tc>
                  <a:txBody>
                    <a:bodyPr/>
                    <a:lstStyle/>
                    <a:p>
                      <a:pPr algn="ctr">
                        <a:lnSpc>
                          <a:spcPct val="100000"/>
                        </a:lnSpc>
                        <a:spcAft>
                          <a:spcPts val="0"/>
                        </a:spcAft>
                      </a:pPr>
                      <a:r>
                        <a:rPr lang="es-PA" sz="3200" dirty="0">
                          <a:effectLst/>
                        </a:rPr>
                        <a:t>730.01 b</a:t>
                      </a:r>
                      <a:endParaRPr lang="es-PA" sz="3200" b="0" dirty="0">
                        <a:solidFill>
                          <a:schemeClr val="tx1"/>
                        </a:solidFill>
                        <a:effectLst/>
                        <a:latin typeface="+mn-lt"/>
                        <a:ea typeface="Calibri"/>
                        <a:cs typeface="Arial" panose="020B0604020202020204" pitchFamily="34" charset="0"/>
                      </a:endParaRPr>
                    </a:p>
                  </a:txBody>
                  <a:tcPr marL="68575" marR="68575" marT="0" marB="0"/>
                </a:tc>
                <a:extLst>
                  <a:ext uri="{0D108BD9-81ED-4DB2-BD59-A6C34878D82A}">
                    <a16:rowId xmlns:a16="http://schemas.microsoft.com/office/drawing/2014/main" val="10002"/>
                  </a:ext>
                </a:extLst>
              </a:tr>
              <a:tr h="574660">
                <a:tc>
                  <a:txBody>
                    <a:bodyPr/>
                    <a:lstStyle/>
                    <a:p>
                      <a:pPr algn="ctr">
                        <a:lnSpc>
                          <a:spcPct val="100000"/>
                        </a:lnSpc>
                        <a:spcAft>
                          <a:spcPts val="0"/>
                        </a:spcAft>
                      </a:pPr>
                      <a:r>
                        <a:rPr lang="es-PA" sz="3200" dirty="0">
                          <a:effectLst/>
                        </a:rPr>
                        <a:t>100</a:t>
                      </a:r>
                      <a:endParaRPr lang="es-PA" sz="3200" b="0" dirty="0">
                        <a:solidFill>
                          <a:schemeClr val="tx1"/>
                        </a:solidFill>
                        <a:effectLst/>
                        <a:latin typeface="+mn-lt"/>
                        <a:ea typeface="Calibri"/>
                        <a:cs typeface="Arial" panose="020B0604020202020204" pitchFamily="34" charset="0"/>
                      </a:endParaRPr>
                    </a:p>
                  </a:txBody>
                  <a:tcPr marL="68575" marR="68575" marT="0" marB="0"/>
                </a:tc>
                <a:tc>
                  <a:txBody>
                    <a:bodyPr/>
                    <a:lstStyle/>
                    <a:p>
                      <a:pPr algn="ctr">
                        <a:lnSpc>
                          <a:spcPct val="100000"/>
                        </a:lnSpc>
                        <a:spcAft>
                          <a:spcPts val="0"/>
                        </a:spcAft>
                      </a:pPr>
                      <a:r>
                        <a:rPr lang="es-PA" sz="3200" dirty="0">
                          <a:effectLst/>
                        </a:rPr>
                        <a:t>1151.68 a </a:t>
                      </a:r>
                      <a:endParaRPr lang="es-PA" sz="3200" b="0" dirty="0">
                        <a:solidFill>
                          <a:schemeClr val="tx1"/>
                        </a:solidFill>
                        <a:effectLst/>
                        <a:latin typeface="+mn-lt"/>
                        <a:ea typeface="Calibri"/>
                        <a:cs typeface="Arial" panose="020B0604020202020204" pitchFamily="34" charset="0"/>
                      </a:endParaRPr>
                    </a:p>
                  </a:txBody>
                  <a:tcPr marL="68575" marR="68575" marT="0" marB="0"/>
                </a:tc>
                <a:tc>
                  <a:txBody>
                    <a:bodyPr/>
                    <a:lstStyle/>
                    <a:p>
                      <a:pPr algn="ctr">
                        <a:lnSpc>
                          <a:spcPct val="100000"/>
                        </a:lnSpc>
                        <a:spcAft>
                          <a:spcPts val="0"/>
                        </a:spcAft>
                      </a:pPr>
                      <a:r>
                        <a:rPr lang="es-PA" sz="3200" dirty="0">
                          <a:effectLst/>
                        </a:rPr>
                        <a:t>412.41 d</a:t>
                      </a:r>
                      <a:endParaRPr lang="es-PA" sz="3200" b="0" dirty="0">
                        <a:solidFill>
                          <a:schemeClr val="tx1"/>
                        </a:solidFill>
                        <a:effectLst/>
                        <a:latin typeface="+mn-lt"/>
                        <a:ea typeface="Calibri"/>
                        <a:cs typeface="Arial" panose="020B0604020202020204" pitchFamily="34" charset="0"/>
                      </a:endParaRPr>
                    </a:p>
                  </a:txBody>
                  <a:tcPr marL="68575" marR="68575" marT="0" marB="0"/>
                </a:tc>
                <a:tc>
                  <a:txBody>
                    <a:bodyPr/>
                    <a:lstStyle/>
                    <a:p>
                      <a:pPr algn="ctr">
                        <a:lnSpc>
                          <a:spcPct val="100000"/>
                        </a:lnSpc>
                        <a:spcAft>
                          <a:spcPts val="0"/>
                        </a:spcAft>
                      </a:pPr>
                      <a:r>
                        <a:rPr lang="es-PA" sz="3200" dirty="0">
                          <a:effectLst/>
                        </a:rPr>
                        <a:t>   542.18 cd</a:t>
                      </a:r>
                      <a:endParaRPr lang="es-PA" sz="3200" b="0" dirty="0">
                        <a:solidFill>
                          <a:schemeClr val="tx1"/>
                        </a:solidFill>
                        <a:effectLst/>
                        <a:latin typeface="+mn-lt"/>
                        <a:ea typeface="Calibri"/>
                        <a:cs typeface="Arial" panose="020B0604020202020204" pitchFamily="34" charset="0"/>
                      </a:endParaRPr>
                    </a:p>
                  </a:txBody>
                  <a:tcPr marL="68575" marR="68575" marT="0" marB="0"/>
                </a:tc>
                <a:tc>
                  <a:txBody>
                    <a:bodyPr/>
                    <a:lstStyle/>
                    <a:p>
                      <a:pPr algn="ctr">
                        <a:lnSpc>
                          <a:spcPct val="100000"/>
                        </a:lnSpc>
                        <a:spcAft>
                          <a:spcPts val="0"/>
                        </a:spcAft>
                      </a:pPr>
                      <a:r>
                        <a:rPr lang="es-PA" sz="3200" dirty="0">
                          <a:effectLst/>
                        </a:rPr>
                        <a:t>702.09 b</a:t>
                      </a:r>
                      <a:endParaRPr lang="es-PA" sz="3200" b="0" dirty="0">
                        <a:solidFill>
                          <a:schemeClr val="tx1"/>
                        </a:solidFill>
                        <a:effectLst/>
                        <a:latin typeface="+mn-lt"/>
                        <a:ea typeface="Calibri"/>
                        <a:cs typeface="Arial" panose="020B0604020202020204" pitchFamily="34" charset="0"/>
                      </a:endParaRPr>
                    </a:p>
                  </a:txBody>
                  <a:tcPr marL="68575" marR="68575" marT="0" marB="0"/>
                </a:tc>
                <a:extLst>
                  <a:ext uri="{0D108BD9-81ED-4DB2-BD59-A6C34878D82A}">
                    <a16:rowId xmlns:a16="http://schemas.microsoft.com/office/drawing/2014/main" val="10003"/>
                  </a:ext>
                </a:extLst>
              </a:tr>
              <a:tr h="574660">
                <a:tc>
                  <a:txBody>
                    <a:bodyPr/>
                    <a:lstStyle/>
                    <a:p>
                      <a:pPr algn="ctr">
                        <a:lnSpc>
                          <a:spcPct val="100000"/>
                        </a:lnSpc>
                        <a:spcAft>
                          <a:spcPts val="0"/>
                        </a:spcAft>
                      </a:pPr>
                      <a:r>
                        <a:rPr lang="es-PA" sz="3200" dirty="0">
                          <a:effectLst/>
                        </a:rPr>
                        <a:t>200</a:t>
                      </a:r>
                      <a:endParaRPr lang="es-PA" sz="3200" b="0" dirty="0">
                        <a:solidFill>
                          <a:schemeClr val="tx1"/>
                        </a:solidFill>
                        <a:effectLst/>
                        <a:latin typeface="+mn-lt"/>
                        <a:ea typeface="Calibri"/>
                        <a:cs typeface="Arial" panose="020B0604020202020204" pitchFamily="34" charset="0"/>
                      </a:endParaRPr>
                    </a:p>
                  </a:txBody>
                  <a:tcPr marL="68575" marR="68575" marT="0" marB="0"/>
                </a:tc>
                <a:tc>
                  <a:txBody>
                    <a:bodyPr/>
                    <a:lstStyle/>
                    <a:p>
                      <a:pPr algn="ctr">
                        <a:lnSpc>
                          <a:spcPct val="100000"/>
                        </a:lnSpc>
                        <a:spcAft>
                          <a:spcPts val="0"/>
                        </a:spcAft>
                      </a:pPr>
                      <a:r>
                        <a:rPr lang="es-PA" sz="3200" dirty="0">
                          <a:effectLst/>
                        </a:rPr>
                        <a:t>1486.71 a</a:t>
                      </a:r>
                      <a:endParaRPr lang="es-PA" sz="3200" b="0" dirty="0">
                        <a:solidFill>
                          <a:schemeClr val="tx1"/>
                        </a:solidFill>
                        <a:effectLst/>
                        <a:latin typeface="+mn-lt"/>
                        <a:ea typeface="Calibri"/>
                        <a:cs typeface="Arial" panose="020B0604020202020204" pitchFamily="34" charset="0"/>
                      </a:endParaRPr>
                    </a:p>
                  </a:txBody>
                  <a:tcPr marL="68575" marR="68575" marT="0" marB="0"/>
                </a:tc>
                <a:tc>
                  <a:txBody>
                    <a:bodyPr/>
                    <a:lstStyle/>
                    <a:p>
                      <a:pPr algn="ctr">
                        <a:lnSpc>
                          <a:spcPct val="100000"/>
                        </a:lnSpc>
                        <a:spcAft>
                          <a:spcPts val="0"/>
                        </a:spcAft>
                      </a:pPr>
                      <a:r>
                        <a:rPr lang="es-PA" sz="3200" dirty="0">
                          <a:effectLst/>
                        </a:rPr>
                        <a:t>   796.60 ab</a:t>
                      </a:r>
                      <a:endParaRPr lang="es-PA" sz="3200" b="0" dirty="0">
                        <a:solidFill>
                          <a:schemeClr val="tx1"/>
                        </a:solidFill>
                        <a:effectLst/>
                        <a:latin typeface="+mn-lt"/>
                        <a:ea typeface="Calibri"/>
                        <a:cs typeface="Arial" panose="020B0604020202020204" pitchFamily="34" charset="0"/>
                      </a:endParaRPr>
                    </a:p>
                  </a:txBody>
                  <a:tcPr marL="68575" marR="68575" marT="0" marB="0"/>
                </a:tc>
                <a:tc>
                  <a:txBody>
                    <a:bodyPr/>
                    <a:lstStyle/>
                    <a:p>
                      <a:pPr algn="ctr">
                        <a:lnSpc>
                          <a:spcPct val="100000"/>
                        </a:lnSpc>
                        <a:spcAft>
                          <a:spcPts val="0"/>
                        </a:spcAft>
                      </a:pPr>
                      <a:r>
                        <a:rPr lang="es-PA" sz="3200" dirty="0">
                          <a:effectLst/>
                        </a:rPr>
                        <a:t>404.11 d</a:t>
                      </a:r>
                      <a:endParaRPr lang="es-PA" sz="3200" b="0" dirty="0">
                        <a:solidFill>
                          <a:schemeClr val="tx1"/>
                        </a:solidFill>
                        <a:effectLst/>
                        <a:latin typeface="+mn-lt"/>
                        <a:ea typeface="Calibri"/>
                        <a:cs typeface="Arial" panose="020B0604020202020204" pitchFamily="34" charset="0"/>
                      </a:endParaRPr>
                    </a:p>
                  </a:txBody>
                  <a:tcPr marL="68575" marR="68575" marT="0" marB="0"/>
                </a:tc>
                <a:tc>
                  <a:txBody>
                    <a:bodyPr/>
                    <a:lstStyle/>
                    <a:p>
                      <a:pPr algn="ctr">
                        <a:lnSpc>
                          <a:spcPct val="100000"/>
                        </a:lnSpc>
                        <a:spcAft>
                          <a:spcPts val="0"/>
                        </a:spcAft>
                      </a:pPr>
                      <a:r>
                        <a:rPr lang="es-PA" sz="3200" dirty="0">
                          <a:effectLst/>
                        </a:rPr>
                        <a:t>895.81 a</a:t>
                      </a:r>
                      <a:endParaRPr lang="es-PA" sz="3200" b="0" dirty="0">
                        <a:solidFill>
                          <a:schemeClr val="tx1"/>
                        </a:solidFill>
                        <a:effectLst/>
                        <a:latin typeface="+mn-lt"/>
                        <a:ea typeface="Calibri"/>
                        <a:cs typeface="Arial" panose="020B0604020202020204" pitchFamily="34" charset="0"/>
                      </a:endParaRPr>
                    </a:p>
                  </a:txBody>
                  <a:tcPr marL="68575" marR="68575" marT="0" marB="0"/>
                </a:tc>
                <a:extLst>
                  <a:ext uri="{0D108BD9-81ED-4DB2-BD59-A6C34878D82A}">
                    <a16:rowId xmlns:a16="http://schemas.microsoft.com/office/drawing/2014/main" val="10004"/>
                  </a:ext>
                </a:extLst>
              </a:tr>
              <a:tr h="574660">
                <a:tc>
                  <a:txBody>
                    <a:bodyPr/>
                    <a:lstStyle/>
                    <a:p>
                      <a:pPr algn="ctr">
                        <a:lnSpc>
                          <a:spcPct val="100000"/>
                        </a:lnSpc>
                        <a:spcAft>
                          <a:spcPts val="0"/>
                        </a:spcAft>
                      </a:pPr>
                      <a:r>
                        <a:rPr lang="es-PA" sz="3200" dirty="0">
                          <a:effectLst/>
                        </a:rPr>
                        <a:t>300</a:t>
                      </a:r>
                      <a:endParaRPr lang="es-PA" sz="3200" b="0" dirty="0">
                        <a:solidFill>
                          <a:schemeClr val="tx1"/>
                        </a:solidFill>
                        <a:effectLst/>
                        <a:latin typeface="+mn-lt"/>
                        <a:ea typeface="Calibri"/>
                        <a:cs typeface="Arial" panose="020B0604020202020204" pitchFamily="34" charset="0"/>
                      </a:endParaRPr>
                    </a:p>
                  </a:txBody>
                  <a:tcPr marL="68575" marR="68575" marT="0" marB="0"/>
                </a:tc>
                <a:tc>
                  <a:txBody>
                    <a:bodyPr/>
                    <a:lstStyle/>
                    <a:p>
                      <a:pPr algn="ctr">
                        <a:lnSpc>
                          <a:spcPct val="100000"/>
                        </a:lnSpc>
                        <a:spcAft>
                          <a:spcPts val="0"/>
                        </a:spcAft>
                      </a:pPr>
                      <a:r>
                        <a:rPr lang="es-PA" sz="3200">
                          <a:effectLst/>
                        </a:rPr>
                        <a:t>1379.92 a </a:t>
                      </a:r>
                      <a:endParaRPr lang="es-PA" sz="3200" b="0">
                        <a:solidFill>
                          <a:schemeClr val="tx1"/>
                        </a:solidFill>
                        <a:effectLst/>
                        <a:latin typeface="+mn-lt"/>
                        <a:ea typeface="Calibri"/>
                        <a:cs typeface="Arial" panose="020B0604020202020204" pitchFamily="34" charset="0"/>
                      </a:endParaRPr>
                    </a:p>
                  </a:txBody>
                  <a:tcPr marL="68575" marR="68575" marT="0" marB="0"/>
                </a:tc>
                <a:tc>
                  <a:txBody>
                    <a:bodyPr/>
                    <a:lstStyle/>
                    <a:p>
                      <a:pPr algn="ctr">
                        <a:lnSpc>
                          <a:spcPct val="100000"/>
                        </a:lnSpc>
                        <a:spcAft>
                          <a:spcPts val="0"/>
                        </a:spcAft>
                      </a:pPr>
                      <a:r>
                        <a:rPr lang="es-PA" sz="3200" dirty="0">
                          <a:effectLst/>
                        </a:rPr>
                        <a:t> 455.09 d</a:t>
                      </a:r>
                      <a:endParaRPr lang="es-PA" sz="3200" b="0" dirty="0">
                        <a:solidFill>
                          <a:schemeClr val="tx1"/>
                        </a:solidFill>
                        <a:effectLst/>
                        <a:latin typeface="+mn-lt"/>
                        <a:ea typeface="Calibri"/>
                        <a:cs typeface="Arial" panose="020B0604020202020204" pitchFamily="34" charset="0"/>
                      </a:endParaRPr>
                    </a:p>
                  </a:txBody>
                  <a:tcPr marL="68575" marR="68575" marT="0" marB="0"/>
                </a:tc>
                <a:tc>
                  <a:txBody>
                    <a:bodyPr/>
                    <a:lstStyle/>
                    <a:p>
                      <a:pPr algn="ctr">
                        <a:lnSpc>
                          <a:spcPct val="100000"/>
                        </a:lnSpc>
                        <a:spcAft>
                          <a:spcPts val="0"/>
                        </a:spcAft>
                      </a:pPr>
                      <a:r>
                        <a:rPr lang="es-PA" sz="3200" dirty="0">
                          <a:effectLst/>
                        </a:rPr>
                        <a:t>332.64 d</a:t>
                      </a:r>
                      <a:endParaRPr lang="es-PA" sz="3200" b="0" dirty="0">
                        <a:solidFill>
                          <a:schemeClr val="tx1"/>
                        </a:solidFill>
                        <a:effectLst/>
                        <a:latin typeface="+mn-lt"/>
                        <a:ea typeface="Calibri"/>
                        <a:cs typeface="Arial" panose="020B0604020202020204" pitchFamily="34" charset="0"/>
                      </a:endParaRPr>
                    </a:p>
                  </a:txBody>
                  <a:tcPr marL="68575" marR="68575" marT="0" marB="0"/>
                </a:tc>
                <a:tc>
                  <a:txBody>
                    <a:bodyPr/>
                    <a:lstStyle/>
                    <a:p>
                      <a:pPr algn="ctr">
                        <a:lnSpc>
                          <a:spcPct val="100000"/>
                        </a:lnSpc>
                        <a:spcAft>
                          <a:spcPts val="0"/>
                        </a:spcAft>
                      </a:pPr>
                      <a:r>
                        <a:rPr lang="es-PA" sz="3200" dirty="0">
                          <a:effectLst/>
                        </a:rPr>
                        <a:t>722.55 b</a:t>
                      </a:r>
                      <a:endParaRPr lang="es-PA" sz="3200" b="0" dirty="0">
                        <a:solidFill>
                          <a:schemeClr val="tx1"/>
                        </a:solidFill>
                        <a:effectLst/>
                        <a:latin typeface="+mn-lt"/>
                        <a:ea typeface="Calibri"/>
                        <a:cs typeface="Arial" panose="020B0604020202020204" pitchFamily="34" charset="0"/>
                      </a:endParaRPr>
                    </a:p>
                  </a:txBody>
                  <a:tcPr marL="68575" marR="68575" marT="0" marB="0"/>
                </a:tc>
                <a:extLst>
                  <a:ext uri="{0D108BD9-81ED-4DB2-BD59-A6C34878D82A}">
                    <a16:rowId xmlns:a16="http://schemas.microsoft.com/office/drawing/2014/main" val="10005"/>
                  </a:ext>
                </a:extLst>
              </a:tr>
              <a:tr h="1149324">
                <a:tc>
                  <a:txBody>
                    <a:bodyPr/>
                    <a:lstStyle/>
                    <a:p>
                      <a:pPr algn="ctr">
                        <a:lnSpc>
                          <a:spcPct val="100000"/>
                        </a:lnSpc>
                        <a:spcAft>
                          <a:spcPts val="0"/>
                        </a:spcAft>
                      </a:pPr>
                      <a:r>
                        <a:rPr lang="es-PA" sz="3200" dirty="0">
                          <a:effectLst/>
                        </a:rPr>
                        <a:t>Promedio</a:t>
                      </a:r>
                      <a:r>
                        <a:rPr lang="es-PA" sz="3200" baseline="30000" dirty="0">
                          <a:effectLst/>
                        </a:rPr>
                        <a:t>2</a:t>
                      </a:r>
                      <a:r>
                        <a:rPr lang="es-PA" sz="3200" dirty="0">
                          <a:effectLst/>
                        </a:rPr>
                        <a:t> Carga animal</a:t>
                      </a:r>
                      <a:endParaRPr lang="es-PA" sz="3200" b="1" dirty="0">
                        <a:solidFill>
                          <a:schemeClr val="tx1"/>
                        </a:solidFill>
                        <a:effectLst/>
                        <a:latin typeface="+mn-lt"/>
                        <a:ea typeface="Calibri"/>
                        <a:cs typeface="Arial" panose="020B0604020202020204" pitchFamily="34" charset="0"/>
                      </a:endParaRPr>
                    </a:p>
                  </a:txBody>
                  <a:tcPr marL="68575" marR="68575" marT="0" marB="0"/>
                </a:tc>
                <a:tc>
                  <a:txBody>
                    <a:bodyPr/>
                    <a:lstStyle/>
                    <a:p>
                      <a:pPr algn="ctr">
                        <a:lnSpc>
                          <a:spcPct val="100000"/>
                        </a:lnSpc>
                        <a:spcAft>
                          <a:spcPts val="0"/>
                        </a:spcAft>
                      </a:pPr>
                      <a:r>
                        <a:rPr lang="es-PA" sz="3200" dirty="0">
                          <a:effectLst/>
                        </a:rPr>
                        <a:t>1311.43 a</a:t>
                      </a:r>
                      <a:endParaRPr lang="es-PA" sz="3200" b="0" dirty="0">
                        <a:solidFill>
                          <a:schemeClr val="tx1"/>
                        </a:solidFill>
                        <a:effectLst/>
                        <a:latin typeface="+mn-lt"/>
                        <a:ea typeface="Calibri"/>
                        <a:cs typeface="Arial" panose="020B0604020202020204" pitchFamily="34" charset="0"/>
                      </a:endParaRPr>
                    </a:p>
                  </a:txBody>
                  <a:tcPr marL="68575" marR="68575" marT="0" marB="0"/>
                </a:tc>
                <a:tc>
                  <a:txBody>
                    <a:bodyPr/>
                    <a:lstStyle/>
                    <a:p>
                      <a:pPr algn="ctr">
                        <a:lnSpc>
                          <a:spcPct val="100000"/>
                        </a:lnSpc>
                        <a:spcAft>
                          <a:spcPts val="0"/>
                        </a:spcAft>
                      </a:pPr>
                      <a:r>
                        <a:rPr lang="es-PA" sz="3200" dirty="0">
                          <a:effectLst/>
                        </a:rPr>
                        <a:t> 561.44 b</a:t>
                      </a:r>
                      <a:endParaRPr lang="es-PA" sz="3200" b="0" dirty="0">
                        <a:solidFill>
                          <a:schemeClr val="tx1"/>
                        </a:solidFill>
                        <a:effectLst/>
                        <a:latin typeface="+mn-lt"/>
                        <a:ea typeface="Calibri"/>
                        <a:cs typeface="Arial" panose="020B0604020202020204" pitchFamily="34" charset="0"/>
                      </a:endParaRPr>
                    </a:p>
                  </a:txBody>
                  <a:tcPr marL="68575" marR="68575" marT="0" marB="0"/>
                </a:tc>
                <a:tc>
                  <a:txBody>
                    <a:bodyPr/>
                    <a:lstStyle/>
                    <a:p>
                      <a:pPr algn="ctr">
                        <a:lnSpc>
                          <a:spcPct val="100000"/>
                        </a:lnSpc>
                        <a:spcAft>
                          <a:spcPts val="0"/>
                        </a:spcAft>
                      </a:pPr>
                      <a:r>
                        <a:rPr lang="es-PA" sz="3200" dirty="0">
                          <a:effectLst/>
                        </a:rPr>
                        <a:t>414.73 b</a:t>
                      </a:r>
                      <a:endParaRPr lang="es-PA" sz="3200" b="0" dirty="0">
                        <a:solidFill>
                          <a:schemeClr val="tx1"/>
                        </a:solidFill>
                        <a:effectLst/>
                        <a:latin typeface="+mn-lt"/>
                        <a:ea typeface="Calibri"/>
                        <a:cs typeface="Arial" panose="020B0604020202020204" pitchFamily="34" charset="0"/>
                      </a:endParaRPr>
                    </a:p>
                  </a:txBody>
                  <a:tcPr marL="68575" marR="68575" marT="0" marB="0"/>
                </a:tc>
                <a:tc>
                  <a:txBody>
                    <a:bodyPr/>
                    <a:lstStyle/>
                    <a:p>
                      <a:pPr algn="ctr">
                        <a:lnSpc>
                          <a:spcPct val="100000"/>
                        </a:lnSpc>
                        <a:spcAft>
                          <a:spcPts val="0"/>
                        </a:spcAft>
                      </a:pPr>
                      <a:r>
                        <a:rPr lang="es-PA" sz="3200" dirty="0">
                          <a:effectLst/>
                        </a:rPr>
                        <a:t> </a:t>
                      </a:r>
                      <a:endParaRPr lang="es-PA" sz="3200" b="0" dirty="0">
                        <a:solidFill>
                          <a:schemeClr val="tx1"/>
                        </a:solidFill>
                        <a:effectLst/>
                        <a:latin typeface="+mn-lt"/>
                        <a:ea typeface="Calibri"/>
                        <a:cs typeface="Arial" panose="020B0604020202020204" pitchFamily="34" charset="0"/>
                      </a:endParaRPr>
                    </a:p>
                  </a:txBody>
                  <a:tcPr marL="68575" marR="68575" marT="0" marB="0"/>
                </a:tc>
                <a:extLst>
                  <a:ext uri="{0D108BD9-81ED-4DB2-BD59-A6C34878D82A}">
                    <a16:rowId xmlns:a16="http://schemas.microsoft.com/office/drawing/2014/main" val="10006"/>
                  </a:ext>
                </a:extLst>
              </a:tr>
            </a:tbl>
          </a:graphicData>
        </a:graphic>
      </p:graphicFrame>
      <p:sp>
        <p:nvSpPr>
          <p:cNvPr id="2172" name="29 Rectángulo"/>
          <p:cNvSpPr>
            <a:spLocks noChangeArrowheads="1"/>
          </p:cNvSpPr>
          <p:nvPr/>
        </p:nvSpPr>
        <p:spPr bwMode="auto">
          <a:xfrm>
            <a:off x="0" y="42902188"/>
            <a:ext cx="30603825" cy="303212"/>
          </a:xfrm>
          <a:prstGeom prst="rect">
            <a:avLst/>
          </a:prstGeom>
          <a:solidFill>
            <a:schemeClr val="accent5">
              <a:lumMod val="50000"/>
            </a:schemeClr>
          </a:solidFill>
          <a:ln w="9525" algn="ctr">
            <a:noFill/>
            <a:round/>
            <a:headEnd/>
            <a:tailEnd/>
          </a:ln>
        </p:spPr>
        <p:txBody>
          <a:bodyPr/>
          <a:lstStyle/>
          <a:p>
            <a:pPr defTabSz="449263" eaLnBrk="1">
              <a:lnSpc>
                <a:spcPct val="18000"/>
              </a:lnSpc>
              <a:buClr>
                <a:srgbClr val="000000"/>
              </a:buClr>
              <a:buSzPct val="100000"/>
              <a:buFont typeface="Times New Roman" pitchFamily="18" charset="0"/>
              <a:buNone/>
            </a:pPr>
            <a:endParaRPr lang="es-ES" altLang="es-ES" sz="1800">
              <a:solidFill>
                <a:schemeClr val="bg1"/>
              </a:solidFill>
              <a:latin typeface="Arial" charset="0"/>
            </a:endParaRPr>
          </a:p>
        </p:txBody>
      </p:sp>
      <p:sp>
        <p:nvSpPr>
          <p:cNvPr id="2174" name="3 Rectángulo"/>
          <p:cNvSpPr>
            <a:spLocks noChangeArrowheads="1"/>
          </p:cNvSpPr>
          <p:nvPr/>
        </p:nvSpPr>
        <p:spPr bwMode="auto">
          <a:xfrm>
            <a:off x="15877975" y="5616924"/>
            <a:ext cx="14329593" cy="5078413"/>
          </a:xfrm>
          <a:prstGeom prst="rect">
            <a:avLst/>
          </a:prstGeom>
          <a:noFill/>
          <a:ln w="9525">
            <a:noFill/>
            <a:miter lim="800000"/>
            <a:headEnd/>
            <a:tailEnd/>
          </a:ln>
        </p:spPr>
        <p:txBody>
          <a:bodyPr wrap="square">
            <a:spAutoFit/>
          </a:bodyPr>
          <a:lstStyle/>
          <a:p>
            <a:pPr algn="just" eaLnBrk="1" hangingPunct="1"/>
            <a:r>
              <a:rPr lang="es-PA" altLang="es-PA" sz="3600" dirty="0">
                <a:latin typeface="Arial" charset="0"/>
              </a:rPr>
              <a:t>Al combinar carga animal y niveles de nitrógeno, la producción de materia seca disminuye al pasar de cargas superiores a 1.5 UA/ha (Cuadro 1). También, se observa a través de los años de estudio que al bajar la carga animal, se dio una alta producción de materia seca, la cual disminuye hasta desaparecer en el tercer año, con una carga animal de 4.5 UA/ha/año (Cuadro 2).</a:t>
            </a:r>
          </a:p>
          <a:p>
            <a:pPr algn="just" eaLnBrk="1" hangingPunct="1"/>
            <a:endParaRPr lang="es-PA" altLang="es-PA" sz="3600" dirty="0">
              <a:latin typeface="Arial" charset="0"/>
            </a:endParaRPr>
          </a:p>
          <a:p>
            <a:pPr algn="just" eaLnBrk="1" hangingPunct="1"/>
            <a:r>
              <a:rPr lang="es-PA" altLang="es-PA" sz="3600" dirty="0">
                <a:latin typeface="Arial" charset="0"/>
              </a:rPr>
              <a:t>Las épocas del año afectaron significativamente (P&lt;0.001), la producción de materia seca en los años de estudio (Cuadro 3). </a:t>
            </a:r>
          </a:p>
        </p:txBody>
      </p:sp>
      <p:cxnSp>
        <p:nvCxnSpPr>
          <p:cNvPr id="7" name="6 Conector recto"/>
          <p:cNvCxnSpPr/>
          <p:nvPr/>
        </p:nvCxnSpPr>
        <p:spPr>
          <a:xfrm>
            <a:off x="252413" y="40397113"/>
            <a:ext cx="14329419"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sp>
        <p:nvSpPr>
          <p:cNvPr id="2" name="Entrada manual 1"/>
          <p:cNvSpPr/>
          <p:nvPr/>
        </p:nvSpPr>
        <p:spPr>
          <a:xfrm rot="5400000" flipH="1">
            <a:off x="1210468" y="-1210471"/>
            <a:ext cx="4437063" cy="6858005"/>
          </a:xfrm>
          <a:prstGeom prst="flowChartManualInpu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pic>
        <p:nvPicPr>
          <p:cNvPr id="35" name="Picture 61"/>
          <p:cNvPicPr preferRelativeResize="0">
            <a:picLocks noChangeArrowheads="1"/>
          </p:cNvPicPr>
          <p:nvPr/>
        </p:nvPicPr>
        <p:blipFill>
          <a:blip r:embed="rId3" cstate="print"/>
          <a:srcRect/>
          <a:stretch>
            <a:fillRect/>
          </a:stretch>
        </p:blipFill>
        <p:spPr bwMode="auto">
          <a:xfrm>
            <a:off x="1974712" y="2920587"/>
            <a:ext cx="2304257" cy="1214116"/>
          </a:xfrm>
          <a:prstGeom prst="rect">
            <a:avLst/>
          </a:prstGeom>
          <a:noFill/>
          <a:ln w="9525">
            <a:noFill/>
            <a:miter lim="800000"/>
            <a:headEnd/>
            <a:tailEnd/>
          </a:ln>
        </p:spPr>
      </p:pic>
      <p:pic>
        <p:nvPicPr>
          <p:cNvPr id="38" name="Picture 61"/>
          <p:cNvPicPr preferRelativeResize="0">
            <a:picLocks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402077" y="434382"/>
            <a:ext cx="5366400" cy="2287201"/>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logo congreso 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logo congreso 2015</Template>
  <TotalTime>1906</TotalTime>
  <Words>1063</Words>
  <Application>Microsoft Office PowerPoint</Application>
  <PresentationFormat>Personalizado</PresentationFormat>
  <Paragraphs>131</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Candara</vt:lpstr>
      <vt:lpstr>Times New Roman</vt:lpstr>
      <vt:lpstr>logo congreso 2015</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IDIAP</dc:creator>
  <cp:lastModifiedBy>50768481271</cp:lastModifiedBy>
  <cp:revision>104</cp:revision>
  <dcterms:created xsi:type="dcterms:W3CDTF">2015-07-21T17:54:56Z</dcterms:created>
  <dcterms:modified xsi:type="dcterms:W3CDTF">2022-07-26T14:33:58Z</dcterms:modified>
</cp:coreProperties>
</file>