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3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6031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7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702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50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8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5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5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9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7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3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CE14-E0E5-4D8F-A027-B05CE7A41BD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7A2FE3F-92C5-47A8-8E13-0EDEC14A4D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1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6094-5458" TargetMode="External"/><Relationship Id="rId2" Type="http://schemas.openxmlformats.org/officeDocument/2006/relationships/hyperlink" Target="mailto:rdcg31@hot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researchgate.net/profile/Ruben-Collante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3" y="2378122"/>
            <a:ext cx="8915399" cy="1675263"/>
          </a:xfrm>
        </p:spPr>
        <p:txBody>
          <a:bodyPr>
            <a:noAutofit/>
          </a:bodyPr>
          <a:lstStyle/>
          <a:p>
            <a:pPr algn="ctr"/>
            <a:r>
              <a:rPr lang="en-US" i="1" dirty="0" err="1" smtClean="0"/>
              <a:t>Plagas</a:t>
            </a:r>
            <a:r>
              <a:rPr lang="en-US" i="1" dirty="0" smtClean="0"/>
              <a:t> del </a:t>
            </a:r>
            <a:r>
              <a:rPr lang="en-US" i="1" dirty="0" err="1" smtClean="0"/>
              <a:t>Apiario</a:t>
            </a:r>
            <a:r>
              <a:rPr lang="en-US" i="1" dirty="0" smtClean="0"/>
              <a:t> </a:t>
            </a:r>
            <a:r>
              <a:rPr lang="en-US" i="1" dirty="0" err="1" smtClean="0"/>
              <a:t>en</a:t>
            </a:r>
            <a:r>
              <a:rPr lang="en-US" i="1" dirty="0" smtClean="0"/>
              <a:t> Panamá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718955"/>
          </a:xfrm>
        </p:spPr>
        <p:txBody>
          <a:bodyPr>
            <a:normAutofit/>
          </a:bodyPr>
          <a:lstStyle/>
          <a:p>
            <a:r>
              <a:rPr lang="es-MX" u="sng" dirty="0" smtClean="0"/>
              <a:t>Rubén D. </a:t>
            </a:r>
            <a:r>
              <a:rPr lang="es-MX" u="sng" dirty="0" err="1" smtClean="0"/>
              <a:t>Collantes</a:t>
            </a:r>
            <a:r>
              <a:rPr lang="es-MX" u="sng" dirty="0" smtClean="0"/>
              <a:t> G.</a:t>
            </a:r>
            <a:r>
              <a:rPr lang="es-MX" u="sng" baseline="30000" dirty="0" smtClean="0"/>
              <a:t>1</a:t>
            </a:r>
            <a:r>
              <a:rPr lang="es-MX" u="sng" baseline="30000" dirty="0" smtClean="0"/>
              <a:t>*</a:t>
            </a:r>
            <a:endParaRPr lang="es-MX" baseline="30000" dirty="0" smtClean="0"/>
          </a:p>
          <a:p>
            <a:r>
              <a:rPr lang="es-MX" baseline="30000" dirty="0" smtClean="0"/>
              <a:t>1*</a:t>
            </a:r>
            <a:r>
              <a:rPr lang="es-MX" dirty="0" smtClean="0"/>
              <a:t>Instituto de Innovación Agropecuaria de Panamá. </a:t>
            </a:r>
            <a:r>
              <a:rPr lang="es-MX" dirty="0" smtClean="0">
                <a:hlinkClick r:id="rId2"/>
              </a:rPr>
              <a:t>rdcg31@hotmail.com</a:t>
            </a:r>
            <a:r>
              <a:rPr lang="es-MX" dirty="0" smtClean="0"/>
              <a:t> </a:t>
            </a:r>
            <a:endParaRPr lang="es-MX" dirty="0" smtClean="0"/>
          </a:p>
          <a:p>
            <a:r>
              <a:rPr lang="es-MX" dirty="0" smtClean="0"/>
              <a:t>ORCID </a:t>
            </a:r>
            <a:r>
              <a:rPr lang="es-MX" dirty="0" err="1" smtClean="0"/>
              <a:t>iD</a:t>
            </a:r>
            <a:r>
              <a:rPr lang="es-MX" dirty="0"/>
              <a:t>: </a:t>
            </a:r>
            <a:r>
              <a:rPr lang="es-MX" dirty="0">
                <a:hlinkClick r:id="rId3"/>
              </a:rPr>
              <a:t>https://</a:t>
            </a:r>
            <a:r>
              <a:rPr lang="es-MX" dirty="0" smtClean="0">
                <a:hlinkClick r:id="rId3"/>
              </a:rPr>
              <a:t>orcid.org/0000-0002-6094-5458</a:t>
            </a:r>
            <a:endParaRPr lang="es-MX" dirty="0" smtClean="0"/>
          </a:p>
          <a:p>
            <a:r>
              <a:rPr lang="es-MX" dirty="0" err="1" smtClean="0"/>
              <a:t>ResearchGate</a:t>
            </a:r>
            <a:r>
              <a:rPr lang="es-MX" dirty="0"/>
              <a:t>: </a:t>
            </a:r>
            <a:r>
              <a:rPr lang="es-MX" dirty="0">
                <a:hlinkClick r:id="rId4"/>
              </a:rPr>
              <a:t>https://</a:t>
            </a:r>
            <a:r>
              <a:rPr lang="es-MX" dirty="0" smtClean="0">
                <a:hlinkClick r:id="rId4"/>
              </a:rPr>
              <a:t>www.researchgate.net/profile/Ruben-Collantes</a:t>
            </a:r>
            <a:endParaRPr lang="es-MX" dirty="0" smtClean="0"/>
          </a:p>
        </p:txBody>
      </p:sp>
      <p:pic>
        <p:nvPicPr>
          <p:cNvPr id="1026" name="Picture 2" descr="http://www.idiap.gob.pa/img/2020/12/logo_gobierno_idiap_h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27" y="0"/>
            <a:ext cx="5762367" cy="131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1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06573" y="5823907"/>
            <a:ext cx="8911687" cy="699723"/>
          </a:xfrm>
        </p:spPr>
        <p:txBody>
          <a:bodyPr/>
          <a:lstStyle/>
          <a:p>
            <a:pPr algn="ctr"/>
            <a:r>
              <a:rPr lang="es-MX" dirty="0" smtClean="0"/>
              <a:t>¡Gracias por su atención!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6"/>
          <a:stretch/>
        </p:blipFill>
        <p:spPr>
          <a:xfrm>
            <a:off x="2908704" y="775878"/>
            <a:ext cx="8307423" cy="50480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62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54314"/>
          </a:xfrm>
        </p:spPr>
        <p:txBody>
          <a:bodyPr/>
          <a:lstStyle/>
          <a:p>
            <a:r>
              <a:rPr lang="es-MX" dirty="0" smtClean="0"/>
              <a:t>Introducción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92924" y="2003334"/>
            <a:ext cx="5281833" cy="435652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Los insectos polinizadores </a:t>
            </a:r>
            <a:r>
              <a:rPr lang="es-MX" dirty="0" smtClean="0"/>
              <a:t>son importantes para </a:t>
            </a:r>
            <a:r>
              <a:rPr lang="es-MX" dirty="0"/>
              <a:t>la sostenibilidad de los </a:t>
            </a:r>
            <a:r>
              <a:rPr lang="es-MX" dirty="0" err="1"/>
              <a:t>agroecosistemas</a:t>
            </a:r>
            <a:r>
              <a:rPr lang="es-MX" dirty="0"/>
              <a:t> (</a:t>
            </a:r>
            <a:r>
              <a:rPr lang="es-MX" dirty="0" err="1"/>
              <a:t>Collantes</a:t>
            </a:r>
            <a:r>
              <a:rPr lang="es-MX" dirty="0"/>
              <a:t> </a:t>
            </a:r>
            <a:r>
              <a:rPr lang="es-MX" dirty="0" smtClean="0"/>
              <a:t>et al</a:t>
            </a:r>
            <a:r>
              <a:rPr lang="es-MX" dirty="0"/>
              <a:t>., 2023</a:t>
            </a:r>
            <a:r>
              <a:rPr lang="es-MX" dirty="0" smtClean="0"/>
              <a:t>).</a:t>
            </a:r>
          </a:p>
          <a:p>
            <a:pPr marL="0" indent="0" algn="just">
              <a:buNone/>
            </a:pPr>
            <a:endParaRPr lang="es-MX" dirty="0" smtClean="0"/>
          </a:p>
          <a:p>
            <a:pPr algn="just"/>
            <a:r>
              <a:rPr lang="es-MX" dirty="0" smtClean="0"/>
              <a:t>La </a:t>
            </a:r>
            <a:r>
              <a:rPr lang="es-MX" dirty="0"/>
              <a:t>apicultura es una actividad que </a:t>
            </a:r>
            <a:r>
              <a:rPr lang="es-MX" dirty="0" smtClean="0"/>
              <a:t>brinda </a:t>
            </a:r>
            <a:r>
              <a:rPr lang="es-MX" dirty="0"/>
              <a:t>múltiples beneficios </a:t>
            </a:r>
            <a:r>
              <a:rPr lang="es-MX" dirty="0" smtClean="0"/>
              <a:t>para la diversificación productiva; pero, existen plagas que han </a:t>
            </a:r>
            <a:r>
              <a:rPr lang="es-MX" dirty="0"/>
              <a:t>afectado </a:t>
            </a:r>
            <a:r>
              <a:rPr lang="es-MX" dirty="0" smtClean="0"/>
              <a:t>recientemente a </a:t>
            </a:r>
            <a:r>
              <a:rPr lang="es-MX" dirty="0"/>
              <a:t>los apicultores </a:t>
            </a:r>
            <a:r>
              <a:rPr lang="es-MX" dirty="0" smtClean="0"/>
              <a:t>en Panamá (</a:t>
            </a:r>
            <a:r>
              <a:rPr lang="es-MX" dirty="0" err="1" smtClean="0"/>
              <a:t>Collantes</a:t>
            </a:r>
            <a:r>
              <a:rPr lang="es-MX" dirty="0" smtClean="0"/>
              <a:t> </a:t>
            </a:r>
            <a:r>
              <a:rPr lang="es-MX" dirty="0"/>
              <a:t>y Del Cid, 2022</a:t>
            </a:r>
            <a:r>
              <a:rPr lang="es-MX" dirty="0" smtClean="0"/>
              <a:t>).</a:t>
            </a:r>
          </a:p>
          <a:p>
            <a:pPr marL="0" indent="0" algn="just">
              <a:buNone/>
            </a:pPr>
            <a:endParaRPr lang="es-MX" dirty="0"/>
          </a:p>
          <a:p>
            <a:pPr algn="just"/>
            <a:r>
              <a:rPr lang="es-MX" b="1" dirty="0"/>
              <a:t>Objetivo</a:t>
            </a:r>
            <a:r>
              <a:rPr lang="es-MX" b="1" dirty="0" smtClean="0"/>
              <a:t>: </a:t>
            </a:r>
            <a:r>
              <a:rPr lang="es-MX" dirty="0" smtClean="0"/>
              <a:t>Presentar </a:t>
            </a:r>
            <a:r>
              <a:rPr lang="es-MX" dirty="0"/>
              <a:t>los artrópodos plaga que afectan a </a:t>
            </a:r>
            <a:r>
              <a:rPr lang="es-MX" dirty="0" smtClean="0"/>
              <a:t>los apicultores </a:t>
            </a:r>
            <a:r>
              <a:rPr lang="es-MX" dirty="0"/>
              <a:t>beneficiarios del </a:t>
            </a:r>
            <a:r>
              <a:rPr lang="es-MX" dirty="0" smtClean="0"/>
              <a:t>PIIAP.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78" y="2003335"/>
            <a:ext cx="3269435" cy="4356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8152117" y="6359857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Euglossini</a:t>
            </a:r>
            <a:r>
              <a:rPr lang="es-MX" dirty="0" smtClean="0"/>
              <a:t> visitando orquídea.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Antecedentes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5394728" cy="422625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err="1" smtClean="0"/>
              <a:t>Collantes</a:t>
            </a:r>
            <a:r>
              <a:rPr lang="es-MX" dirty="0" smtClean="0"/>
              <a:t> y Del Cid (2022), levantaron un diagnóstico participativo de la apicultura en Panamá, que sirvió para identificar las principales problemáticas que confronta la actividad en el país, tales como:</a:t>
            </a:r>
          </a:p>
          <a:p>
            <a:pPr lvl="1" algn="just"/>
            <a:r>
              <a:rPr lang="es-MX" dirty="0" smtClean="0"/>
              <a:t>Competencia desleal</a:t>
            </a:r>
          </a:p>
          <a:p>
            <a:pPr lvl="1" algn="just"/>
            <a:r>
              <a:rPr lang="es-MX" dirty="0" smtClean="0"/>
              <a:t>Baja productividad</a:t>
            </a:r>
          </a:p>
          <a:p>
            <a:pPr lvl="1" algn="just"/>
            <a:r>
              <a:rPr lang="es-MX" b="1" dirty="0" smtClean="0"/>
              <a:t>Sanidad apícola</a:t>
            </a:r>
          </a:p>
          <a:p>
            <a:pPr lvl="1" algn="just"/>
            <a:r>
              <a:rPr lang="es-MX" dirty="0" smtClean="0"/>
              <a:t>Falta </a:t>
            </a:r>
            <a:r>
              <a:rPr lang="es-MX" dirty="0"/>
              <a:t>de </a:t>
            </a:r>
            <a:r>
              <a:rPr lang="es-MX" dirty="0" smtClean="0"/>
              <a:t>I+I+D</a:t>
            </a:r>
          </a:p>
          <a:p>
            <a:pPr lvl="1" algn="just"/>
            <a:r>
              <a:rPr lang="es-MX" dirty="0" smtClean="0"/>
              <a:t>Falta </a:t>
            </a:r>
            <a:r>
              <a:rPr lang="es-MX" dirty="0"/>
              <a:t>de </a:t>
            </a:r>
            <a:r>
              <a:rPr lang="es-MX" dirty="0" smtClean="0"/>
              <a:t>organización</a:t>
            </a:r>
          </a:p>
          <a:p>
            <a:pPr lvl="1" algn="just"/>
            <a:r>
              <a:rPr lang="es-MX" dirty="0"/>
              <a:t>F</a:t>
            </a:r>
            <a:r>
              <a:rPr lang="es-MX" dirty="0" smtClean="0"/>
              <a:t>alta </a:t>
            </a:r>
            <a:r>
              <a:rPr lang="es-MX" dirty="0"/>
              <a:t>de </a:t>
            </a:r>
            <a:r>
              <a:rPr lang="es-MX" dirty="0" smtClean="0"/>
              <a:t>capacitación</a:t>
            </a:r>
          </a:p>
          <a:p>
            <a:pPr lvl="1" algn="just"/>
            <a:r>
              <a:rPr lang="es-MX" dirty="0" smtClean="0"/>
              <a:t>Falta </a:t>
            </a:r>
            <a:r>
              <a:rPr lang="es-MX" dirty="0"/>
              <a:t>de inversión en mejoramiento </a:t>
            </a:r>
            <a:r>
              <a:rPr lang="es-MX" dirty="0" smtClean="0"/>
              <a:t>genético </a:t>
            </a:r>
          </a:p>
          <a:p>
            <a:pPr lvl="1" algn="just"/>
            <a:r>
              <a:rPr lang="es-MX" dirty="0"/>
              <a:t>F</a:t>
            </a:r>
            <a:r>
              <a:rPr lang="es-MX" dirty="0" smtClean="0"/>
              <a:t>alta </a:t>
            </a:r>
            <a:r>
              <a:rPr lang="es-MX" dirty="0"/>
              <a:t>de diversificación </a:t>
            </a:r>
            <a:r>
              <a:rPr lang="es-MX" dirty="0" smtClean="0"/>
              <a:t>de productos </a:t>
            </a:r>
            <a:r>
              <a:rPr lang="es-MX" dirty="0"/>
              <a:t>apícolas.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23" y="2133600"/>
            <a:ext cx="3163089" cy="4226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8341523" y="6359858"/>
            <a:ext cx="3180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i="1" dirty="0" err="1" smtClean="0"/>
              <a:t>Tegragona</a:t>
            </a:r>
            <a:r>
              <a:rPr lang="es-MX" sz="1600" i="1" dirty="0" smtClean="0"/>
              <a:t> </a:t>
            </a:r>
            <a:r>
              <a:rPr lang="es-MX" sz="1600" dirty="0" err="1" smtClean="0"/>
              <a:t>sp</a:t>
            </a:r>
            <a:r>
              <a:rPr lang="es-MX" sz="1600" dirty="0" smtClean="0"/>
              <a:t>., Bocas del Toro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03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MX" dirty="0" smtClean="0"/>
              <a:t>Antecedentes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92925" y="1786793"/>
            <a:ext cx="6377367" cy="4430973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 smtClean="0"/>
              <a:t>El diagnóstico participativo se presentó en el 28 Congreso Internacional de Actualización Apícola – ANMVEA 2022 en Campeche, México.</a:t>
            </a:r>
          </a:p>
          <a:p>
            <a:pPr algn="just"/>
            <a:r>
              <a:rPr lang="es-MX" dirty="0" smtClean="0"/>
              <a:t>La Periodista </a:t>
            </a:r>
            <a:r>
              <a:rPr lang="es-MX" dirty="0" err="1" smtClean="0"/>
              <a:t>Karol</a:t>
            </a:r>
            <a:r>
              <a:rPr lang="es-MX" dirty="0" smtClean="0"/>
              <a:t> Lara (Panamá América), publicó una nota de prensa sobre esta investigación.</a:t>
            </a:r>
          </a:p>
          <a:p>
            <a:pPr algn="just"/>
            <a:r>
              <a:rPr lang="es-MX" dirty="0" smtClean="0"/>
              <a:t>Se elaboró una plegable sobre plagas del </a:t>
            </a:r>
            <a:r>
              <a:rPr lang="es-MX" dirty="0" err="1" smtClean="0"/>
              <a:t>apiario</a:t>
            </a:r>
            <a:r>
              <a:rPr lang="es-MX" dirty="0" smtClean="0"/>
              <a:t>.</a:t>
            </a:r>
          </a:p>
          <a:p>
            <a:pPr algn="just"/>
            <a:r>
              <a:rPr lang="es-MX" dirty="0" smtClean="0"/>
              <a:t>Se realizó una prospección a nivel nacional para identificar los factores climáticos asociados con la prevalencia de </a:t>
            </a:r>
            <a:r>
              <a:rPr lang="es-MX" i="1" dirty="0" err="1" smtClean="0"/>
              <a:t>Varroa</a:t>
            </a:r>
            <a:r>
              <a:rPr lang="es-MX" dirty="0" smtClean="0"/>
              <a:t>. Estos resultados reflejaron que la HR (75-80%) juega un papel importante, seguida de las precipitaciones (</a:t>
            </a:r>
            <a:r>
              <a:rPr lang="es-MX" u="sng" dirty="0" smtClean="0"/>
              <a:t>&gt;</a:t>
            </a:r>
            <a:r>
              <a:rPr lang="es-MX" dirty="0" smtClean="0"/>
              <a:t> 1500 mm anuales).</a:t>
            </a:r>
          </a:p>
          <a:p>
            <a:pPr algn="just"/>
            <a:r>
              <a:rPr lang="es-MX" dirty="0" smtClean="0"/>
              <a:t>Se desarrolló un trabajo de revisión sobre hormigas legionarias, las cuales han causado problemas en los </a:t>
            </a:r>
            <a:r>
              <a:rPr lang="es-MX" dirty="0" err="1" smtClean="0"/>
              <a:t>apiarios</a:t>
            </a:r>
            <a:r>
              <a:rPr lang="es-MX" dirty="0" smtClean="0"/>
              <a:t> del IDIAP y de productores colaboradores del PIIAP.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748" y="1905000"/>
            <a:ext cx="2415864" cy="37373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365174" y="5642362"/>
            <a:ext cx="1863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Plegable – IDIAP.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60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Hormigas legionarias (</a:t>
            </a:r>
            <a:r>
              <a:rPr lang="es-MX" i="1" dirty="0" err="1"/>
              <a:t>Eciton</a:t>
            </a:r>
            <a:r>
              <a:rPr lang="es-MX" i="1" dirty="0"/>
              <a:t> </a:t>
            </a:r>
            <a:r>
              <a:rPr lang="es-MX" i="1" dirty="0" err="1"/>
              <a:t>burchellii</a:t>
            </a:r>
            <a:r>
              <a:rPr lang="es-MX" dirty="0"/>
              <a:t> Westwood,1842)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4234669" cy="3777622"/>
          </a:xfrm>
        </p:spPr>
        <p:txBody>
          <a:bodyPr/>
          <a:lstStyle/>
          <a:p>
            <a:pPr algn="just"/>
            <a:r>
              <a:rPr lang="es-MX" dirty="0" smtClean="0"/>
              <a:t>Con </a:t>
            </a:r>
            <a:r>
              <a:rPr lang="es-MX" dirty="0"/>
              <a:t>mandíbulas fuertes y una </a:t>
            </a:r>
            <a:r>
              <a:rPr lang="es-MX" dirty="0" smtClean="0"/>
              <a:t>picadura dolorosa, alternan un comportamiento nómada </a:t>
            </a:r>
            <a:r>
              <a:rPr lang="es-MX" dirty="0"/>
              <a:t>para alimentar a las </a:t>
            </a:r>
            <a:r>
              <a:rPr lang="es-MX" dirty="0" smtClean="0"/>
              <a:t>crías. Poseen </a:t>
            </a:r>
            <a:r>
              <a:rPr lang="es-MX" dirty="0"/>
              <a:t>un sistema quimio sensorial </a:t>
            </a:r>
            <a:r>
              <a:rPr lang="es-MX" dirty="0" smtClean="0"/>
              <a:t>complejo, que les permite coordinar </a:t>
            </a:r>
            <a:r>
              <a:rPr lang="es-MX" dirty="0"/>
              <a:t>el comportamiento de depredación </a:t>
            </a:r>
            <a:r>
              <a:rPr lang="es-MX" dirty="0" smtClean="0"/>
              <a:t>social (</a:t>
            </a:r>
            <a:r>
              <a:rPr lang="es-MX" dirty="0" err="1"/>
              <a:t>Mckenzie</a:t>
            </a:r>
            <a:r>
              <a:rPr lang="es-MX" dirty="0"/>
              <a:t> et al., 2021). </a:t>
            </a:r>
            <a:r>
              <a:rPr lang="es-MX" dirty="0" smtClean="0"/>
              <a:t>Pueden </a:t>
            </a:r>
            <a:r>
              <a:rPr lang="es-MX" dirty="0"/>
              <a:t>acabar con </a:t>
            </a:r>
            <a:r>
              <a:rPr lang="es-MX" dirty="0" smtClean="0"/>
              <a:t>la colmena </a:t>
            </a:r>
            <a:r>
              <a:rPr lang="es-MX" dirty="0"/>
              <a:t>en poco tiempo y atacan con frecuencia </a:t>
            </a:r>
            <a:r>
              <a:rPr lang="es-MX" dirty="0" smtClean="0"/>
              <a:t>durante la época lluviosa.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D07E74-0555-B6A1-CC5C-F987CB8D3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38587" r="29336" b="14187"/>
          <a:stretch/>
        </p:blipFill>
        <p:spPr>
          <a:xfrm>
            <a:off x="7048767" y="2365612"/>
            <a:ext cx="4455845" cy="2769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7379374" y="5135314"/>
            <a:ext cx="37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smtClean="0"/>
              <a:t>E. </a:t>
            </a:r>
            <a:r>
              <a:rPr lang="es-MX" i="1" dirty="0" err="1" smtClean="0"/>
              <a:t>burchellii</a:t>
            </a:r>
            <a:r>
              <a:rPr lang="es-MX" dirty="0" smtClean="0"/>
              <a:t>. Foto: A. </a:t>
            </a:r>
            <a:r>
              <a:rPr lang="es-MX" dirty="0" err="1" smtClean="0"/>
              <a:t>Aiello</a:t>
            </a:r>
            <a:r>
              <a:rPr lang="es-MX" dirty="0" smtClean="0"/>
              <a:t> (STRI).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7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Ácaro </a:t>
            </a:r>
            <a:r>
              <a:rPr lang="es-MX" dirty="0" err="1" smtClean="0"/>
              <a:t>Varroa</a:t>
            </a:r>
            <a:r>
              <a:rPr lang="es-MX" dirty="0" smtClean="0"/>
              <a:t> (</a:t>
            </a:r>
            <a:r>
              <a:rPr lang="es-MX" i="1" dirty="0" err="1" smtClean="0"/>
              <a:t>Varroa</a:t>
            </a:r>
            <a:r>
              <a:rPr lang="es-MX" i="1" dirty="0" smtClean="0"/>
              <a:t> </a:t>
            </a:r>
            <a:r>
              <a:rPr lang="es-MX" dirty="0" err="1" smtClean="0"/>
              <a:t>spp</a:t>
            </a:r>
            <a:r>
              <a:rPr lang="es-MX" dirty="0" smtClean="0"/>
              <a:t>.)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4043600" cy="3777622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De color crema a </a:t>
            </a:r>
            <a:r>
              <a:rPr lang="es-MX" dirty="0" smtClean="0"/>
              <a:t>rojiza, del tamaño </a:t>
            </a:r>
            <a:r>
              <a:rPr lang="es-MX" dirty="0"/>
              <a:t>de una garrapata. Parasita el cuerpo de larvas </a:t>
            </a:r>
            <a:r>
              <a:rPr lang="es-MX" dirty="0" smtClean="0"/>
              <a:t>y adultos</a:t>
            </a:r>
            <a:r>
              <a:rPr lang="es-MX" dirty="0"/>
              <a:t>, se alimenta de la hemolinfa, debilitando a </a:t>
            </a:r>
            <a:r>
              <a:rPr lang="es-MX" dirty="0" smtClean="0"/>
              <a:t>las abejas </a:t>
            </a:r>
            <a:r>
              <a:rPr lang="es-MX" dirty="0"/>
              <a:t>hasta la muerte. Se reproduce en el interior de </a:t>
            </a:r>
            <a:r>
              <a:rPr lang="es-MX" dirty="0" smtClean="0"/>
              <a:t>las celdas</a:t>
            </a:r>
            <a:r>
              <a:rPr lang="es-MX" dirty="0"/>
              <a:t>, en especial de las de zánganos (SAG, 2005</a:t>
            </a:r>
            <a:r>
              <a:rPr lang="es-MX" dirty="0" smtClean="0"/>
              <a:t>). Factores como </a:t>
            </a:r>
            <a:r>
              <a:rPr lang="es-MX" dirty="0"/>
              <a:t>la humedad relativa y </a:t>
            </a:r>
            <a:r>
              <a:rPr lang="es-MX" dirty="0" smtClean="0"/>
              <a:t>la precipitación </a:t>
            </a:r>
            <a:r>
              <a:rPr lang="es-MX" dirty="0"/>
              <a:t>influyen en la prevalencia de esta </a:t>
            </a:r>
            <a:r>
              <a:rPr lang="es-MX" dirty="0" smtClean="0"/>
              <a:t>plaga (</a:t>
            </a:r>
            <a:r>
              <a:rPr lang="es-MX" dirty="0" err="1" smtClean="0"/>
              <a:t>Collantes</a:t>
            </a:r>
            <a:r>
              <a:rPr lang="es-MX" dirty="0" smtClean="0"/>
              <a:t> et al., en prensa).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9C5986-27FD-B474-BC95-68DD5DA7B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"/>
          <a:stretch/>
        </p:blipFill>
        <p:spPr>
          <a:xfrm>
            <a:off x="7048768" y="2488442"/>
            <a:ext cx="4455844" cy="2477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7117284" y="4965814"/>
            <a:ext cx="431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 smtClean="0"/>
              <a:t>Varroa</a:t>
            </a:r>
            <a:r>
              <a:rPr lang="es-MX" i="1" dirty="0" smtClean="0"/>
              <a:t> destructor</a:t>
            </a:r>
            <a:r>
              <a:rPr lang="es-MX" dirty="0" smtClean="0"/>
              <a:t>. Foto: M. </a:t>
            </a:r>
            <a:r>
              <a:rPr lang="es-MX" dirty="0" err="1" smtClean="0"/>
              <a:t>Marchelli</a:t>
            </a:r>
            <a:r>
              <a:rPr lang="es-MX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666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Polilla de </a:t>
            </a:r>
            <a:r>
              <a:rPr lang="es-MX" dirty="0"/>
              <a:t>la cera (</a:t>
            </a:r>
            <a:r>
              <a:rPr lang="es-MX" i="1" dirty="0" err="1"/>
              <a:t>Galleria</a:t>
            </a:r>
            <a:r>
              <a:rPr lang="es-MX" i="1" dirty="0"/>
              <a:t> </a:t>
            </a:r>
            <a:r>
              <a:rPr lang="es-MX" i="1" dirty="0" err="1"/>
              <a:t>mellonella</a:t>
            </a:r>
            <a:r>
              <a:rPr lang="es-MX" dirty="0"/>
              <a:t> L., </a:t>
            </a:r>
            <a:r>
              <a:rPr lang="es-MX" dirty="0" smtClean="0"/>
              <a:t>1756)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3934418" cy="3777622"/>
          </a:xfrm>
        </p:spPr>
        <p:txBody>
          <a:bodyPr/>
          <a:lstStyle/>
          <a:p>
            <a:pPr algn="just"/>
            <a:r>
              <a:rPr lang="es-MX" dirty="0" smtClean="0"/>
              <a:t>Las larvas </a:t>
            </a:r>
            <a:r>
              <a:rPr lang="es-MX" dirty="0"/>
              <a:t>son de color blanco o </a:t>
            </a:r>
            <a:r>
              <a:rPr lang="es-MX" dirty="0" smtClean="0"/>
              <a:t>cremoso, forman galerías </a:t>
            </a:r>
            <a:r>
              <a:rPr lang="es-MX" dirty="0"/>
              <a:t>dentro de los panales y las cubren con hilos </a:t>
            </a:r>
            <a:r>
              <a:rPr lang="es-MX" dirty="0" smtClean="0"/>
              <a:t>de seda</a:t>
            </a:r>
            <a:r>
              <a:rPr lang="es-MX" dirty="0"/>
              <a:t>. Se alimentan de la cera, miel y restos, </a:t>
            </a:r>
            <a:r>
              <a:rPr lang="es-MX" dirty="0" smtClean="0"/>
              <a:t>hasta destruirlos </a:t>
            </a:r>
            <a:r>
              <a:rPr lang="es-MX" dirty="0"/>
              <a:t>por completo (SAG, 2005</a:t>
            </a:r>
            <a:r>
              <a:rPr lang="es-MX" dirty="0" smtClean="0"/>
              <a:t>). Esta especie también es aprovechada para la crianza de enemigos naturales de plagas, como los nematodos </a:t>
            </a:r>
            <a:r>
              <a:rPr lang="es-MX" dirty="0" err="1" smtClean="0"/>
              <a:t>entomopatógenos</a:t>
            </a:r>
            <a:r>
              <a:rPr lang="es-MX" dirty="0" smtClean="0"/>
              <a:t>.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FA6237-9EB7-49E0-1006-F620C7B85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17668"/>
          <a:stretch/>
        </p:blipFill>
        <p:spPr bwMode="auto">
          <a:xfrm>
            <a:off x="6714698" y="2133600"/>
            <a:ext cx="4789913" cy="295518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737851" y="5132719"/>
            <a:ext cx="474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i="1" dirty="0" err="1" smtClean="0"/>
              <a:t>Galleria</a:t>
            </a:r>
            <a:r>
              <a:rPr lang="es-MX" i="1" dirty="0" smtClean="0"/>
              <a:t> </a:t>
            </a:r>
            <a:r>
              <a:rPr lang="es-MX" i="1" dirty="0" err="1" smtClean="0"/>
              <a:t>mellonella</a:t>
            </a:r>
            <a:r>
              <a:rPr lang="es-MX" dirty="0" smtClean="0"/>
              <a:t>. Foto: E. </a:t>
            </a:r>
            <a:r>
              <a:rPr lang="es-MX" dirty="0" err="1" smtClean="0"/>
              <a:t>Candanedo</a:t>
            </a:r>
            <a:r>
              <a:rPr lang="es-MX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225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Enemigos naturales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032681"/>
          </a:xfrm>
        </p:spPr>
        <p:txBody>
          <a:bodyPr/>
          <a:lstStyle/>
          <a:p>
            <a:pPr algn="just"/>
            <a:r>
              <a:rPr lang="es-MX" dirty="0" smtClean="0"/>
              <a:t>En los </a:t>
            </a:r>
            <a:r>
              <a:rPr lang="es-MX" dirty="0" err="1" smtClean="0"/>
              <a:t>apiarios</a:t>
            </a:r>
            <a:r>
              <a:rPr lang="es-MX" dirty="0" smtClean="0"/>
              <a:t> también pueden encontrarse enemigos naturales, como chinches depredadores de abejas del género </a:t>
            </a:r>
            <a:r>
              <a:rPr lang="es-MX" i="1" dirty="0" err="1" smtClean="0"/>
              <a:t>Apiomerus</a:t>
            </a:r>
            <a:r>
              <a:rPr lang="es-MX" dirty="0"/>
              <a:t> </a:t>
            </a:r>
            <a:r>
              <a:rPr lang="es-MX" dirty="0" smtClean="0"/>
              <a:t>(</a:t>
            </a:r>
            <a:r>
              <a:rPr lang="es-MX" dirty="0" err="1" smtClean="0"/>
              <a:t>Hemiptera</a:t>
            </a:r>
            <a:r>
              <a:rPr lang="es-MX" dirty="0" smtClean="0"/>
              <a:t>: </a:t>
            </a:r>
            <a:r>
              <a:rPr lang="es-MX" dirty="0" err="1" smtClean="0"/>
              <a:t>Reduviidae</a:t>
            </a:r>
            <a:r>
              <a:rPr lang="es-MX" dirty="0" smtClean="0"/>
              <a:t>), sapos y arañas, por citar algunos ejemplos.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t="27065" r="33461" b="26766"/>
          <a:stretch/>
        </p:blipFill>
        <p:spPr>
          <a:xfrm>
            <a:off x="3139387" y="3166281"/>
            <a:ext cx="1978926" cy="3166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37069" r="47226" b="31803"/>
          <a:stretch/>
        </p:blipFill>
        <p:spPr>
          <a:xfrm>
            <a:off x="5638532" y="3166281"/>
            <a:ext cx="2975663" cy="3166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15" y="3166281"/>
            <a:ext cx="2370197" cy="3166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2971321" y="6332561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 smtClean="0"/>
              <a:t>Argiope</a:t>
            </a:r>
            <a:r>
              <a:rPr lang="es-MX" i="1" dirty="0" smtClean="0"/>
              <a:t> </a:t>
            </a:r>
            <a:r>
              <a:rPr lang="es-MX" i="1" dirty="0" err="1" smtClean="0"/>
              <a:t>trifasciata</a:t>
            </a:r>
            <a:endParaRPr lang="en-US" i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5968033" y="6332561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 smtClean="0"/>
              <a:t>Apiomerus</a:t>
            </a:r>
            <a:r>
              <a:rPr lang="es-MX" i="1" dirty="0" smtClean="0"/>
              <a:t> </a:t>
            </a:r>
            <a:r>
              <a:rPr lang="es-MX" i="1" dirty="0" err="1" smtClean="0"/>
              <a:t>pictipes</a:t>
            </a:r>
            <a:endParaRPr lang="en-US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9117100" y="6332561"/>
            <a:ext cx="2404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Sapo cazando </a:t>
            </a:r>
            <a:r>
              <a:rPr lang="es-MX" sz="1400" dirty="0" err="1" smtClean="0"/>
              <a:t>Meliponini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16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Recomendaciones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904999"/>
            <a:ext cx="8915400" cy="4468505"/>
          </a:xfrm>
        </p:spPr>
        <p:txBody>
          <a:bodyPr>
            <a:normAutofit/>
          </a:bodyPr>
          <a:lstStyle/>
          <a:p>
            <a:r>
              <a:rPr lang="es-MX" dirty="0" smtClean="0"/>
              <a:t>Ubicar las colmenas en un lugar apropiado.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Mantener el </a:t>
            </a:r>
            <a:r>
              <a:rPr lang="es-MX" dirty="0" err="1" smtClean="0"/>
              <a:t>apiario</a:t>
            </a:r>
            <a:r>
              <a:rPr lang="es-MX" dirty="0" smtClean="0"/>
              <a:t> limpio.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Realizar </a:t>
            </a:r>
            <a:r>
              <a:rPr lang="es-MX" dirty="0"/>
              <a:t>monitoreo </a:t>
            </a:r>
            <a:r>
              <a:rPr lang="es-MX" dirty="0" smtClean="0"/>
              <a:t>frecuente.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Aplicar repelentes </a:t>
            </a:r>
            <a:r>
              <a:rPr lang="es-MX" dirty="0"/>
              <a:t>o </a:t>
            </a:r>
            <a:r>
              <a:rPr lang="es-MX" dirty="0" smtClean="0"/>
              <a:t>barreras físicas que restrinjan el ingreso de plagas.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Utilizar productos sanitarios recomendados para </a:t>
            </a:r>
            <a:r>
              <a:rPr lang="es-MX" dirty="0" err="1" smtClean="0"/>
              <a:t>apiarios</a:t>
            </a:r>
            <a:r>
              <a:rPr lang="es-MX" dirty="0" smtClean="0"/>
              <a:t>.</a:t>
            </a: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Consultar con profesionales idóneos en la materia.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143</TotalTime>
  <Words>635</Words>
  <Application>Microsoft Office PowerPoint</Application>
  <PresentationFormat>Panorámica</PresentationFormat>
  <Paragraphs>57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Espiral</vt:lpstr>
      <vt:lpstr>Plagas del Apiario en Panamá</vt:lpstr>
      <vt:lpstr>Introducción</vt:lpstr>
      <vt:lpstr>Antecedentes</vt:lpstr>
      <vt:lpstr>Antecedentes</vt:lpstr>
      <vt:lpstr>Hormigas legionarias (Eciton burchellii Westwood,1842)</vt:lpstr>
      <vt:lpstr>Ácaro Varroa (Varroa spp.)</vt:lpstr>
      <vt:lpstr>Polilla de la cera (Galleria mellonella L., 1756)</vt:lpstr>
      <vt:lpstr>Enemigos naturales</vt:lpstr>
      <vt:lpstr>Recomendaciones</vt:lpstr>
      <vt:lpstr>¡Gracias por su atención!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Oligonychus ununguis (Acari: Tetranychidae): plaga de Cupressus lusitanica (Pinales: Cupressaceae) en Tierras Altas, Chiriquí, Panamá</dc:title>
  <dc:creator>Anónimo</dc:creator>
  <cp:lastModifiedBy>Anónimo</cp:lastModifiedBy>
  <cp:revision>15</cp:revision>
  <dcterms:created xsi:type="dcterms:W3CDTF">2023-07-27T12:18:09Z</dcterms:created>
  <dcterms:modified xsi:type="dcterms:W3CDTF">2023-08-16T11:52:41Z</dcterms:modified>
</cp:coreProperties>
</file>